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 id="2147483669" r:id="rId2"/>
  </p:sldMasterIdLst>
  <p:notesMasterIdLst>
    <p:notesMasterId r:id="rId29"/>
  </p:notesMasterIdLst>
  <p:sldIdLst>
    <p:sldId id="257" r:id="rId3"/>
    <p:sldId id="258" r:id="rId4"/>
    <p:sldId id="259" r:id="rId5"/>
    <p:sldId id="260" r:id="rId6"/>
    <p:sldId id="281" r:id="rId7"/>
    <p:sldId id="261" r:id="rId8"/>
    <p:sldId id="262" r:id="rId9"/>
    <p:sldId id="263" r:id="rId10"/>
    <p:sldId id="264" r:id="rId11"/>
    <p:sldId id="265" r:id="rId12"/>
    <p:sldId id="256"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9144000" cy="5143500" type="screen16x9"/>
  <p:notesSz cx="6858000" cy="9144000"/>
  <p:embeddedFontLst>
    <p:embeddedFont>
      <p:font typeface="Calibri" panose="020F0502020204030204" pitchFamily="34" charset="0"/>
      <p:regular r:id="rId30"/>
      <p:bold r:id="rId31"/>
      <p:italic r:id="rId32"/>
      <p:boldItalic r:id="rId33"/>
    </p:embeddedFont>
    <p:embeddedFont>
      <p:font typeface="Century Gothic" panose="020B0502020202020204"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31" y="4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s>
</file>

<file path=ppt/media/image1.jpg>
</file>

<file path=ppt/media/image10.png>
</file>

<file path=ppt/media/image11.png>
</file>

<file path=ppt/media/image12.png>
</file>

<file path=ppt/media/image13.png>
</file>

<file path=ppt/media/image14.jpg>
</file>

<file path=ppt/media/image15.jp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3036bc593d_1_23: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94" name="Google Shape;94;g13036bc593d_1_23: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3036bc593d_1_83: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 name="Google Shape;161;g13036bc593d_1_83:notes"/>
          <p:cNvSpPr txBox="1">
            <a:spLocks noGrp="1"/>
          </p:cNvSpPr>
          <p:nvPr>
            <p:ph type="body" idx="1"/>
          </p:nvPr>
        </p:nvSpPr>
        <p:spPr>
          <a:xfrm>
            <a:off x="686421" y="4400238"/>
            <a:ext cx="5485158" cy="3600762"/>
          </a:xfrm>
          <a:prstGeom prst="rect">
            <a:avLst/>
          </a:prstGeom>
          <a:noFill/>
          <a:ln>
            <a:noFill/>
          </a:ln>
        </p:spPr>
        <p:txBody>
          <a:bodyPr spcFirstLastPara="1" wrap="square" lIns="89600" tIns="44800" rIns="89600" bIns="44800" anchor="t" anchorCtr="0">
            <a:noAutofit/>
          </a:bodyPr>
          <a:lstStyle/>
          <a:p>
            <a:pPr marL="0" lvl="0" indent="0" algn="l" rtl="0">
              <a:spcBef>
                <a:spcPts val="0"/>
              </a:spcBef>
              <a:spcAft>
                <a:spcPts val="0"/>
              </a:spcAft>
              <a:buNone/>
            </a:pPr>
            <a:r>
              <a:rPr lang="de" sz="1400"/>
              <a:t>Moderater link: https://moderated.jitsi.net/7bffe47befcf47d6ae1a93ff20fba19cf5a4d3a6ef4a4a758ad9650337b07cb4</a:t>
            </a:r>
            <a:endParaRPr sz="1400"/>
          </a:p>
          <a:p>
            <a:pPr marL="0" lvl="0" indent="0" algn="l" rtl="0">
              <a:spcBef>
                <a:spcPts val="0"/>
              </a:spcBef>
              <a:spcAft>
                <a:spcPts val="0"/>
              </a:spcAft>
              <a:buNone/>
            </a:pPr>
            <a:endParaRPr sz="1400"/>
          </a:p>
        </p:txBody>
      </p:sp>
      <p:sp>
        <p:nvSpPr>
          <p:cNvPr id="162" name="Google Shape;162;g13036bc593d_1_83:notes"/>
          <p:cNvSpPr txBox="1">
            <a:spLocks noGrp="1"/>
          </p:cNvSpPr>
          <p:nvPr>
            <p:ph type="sldNum" idx="12"/>
          </p:nvPr>
        </p:nvSpPr>
        <p:spPr>
          <a:xfrm>
            <a:off x="3884026" y="8684926"/>
            <a:ext cx="2972421" cy="459074"/>
          </a:xfrm>
          <a:prstGeom prst="rect">
            <a:avLst/>
          </a:prstGeom>
          <a:noFill/>
          <a:ln>
            <a:noFill/>
          </a:ln>
        </p:spPr>
        <p:txBody>
          <a:bodyPr spcFirstLastPara="1" wrap="square" lIns="89600" tIns="44800" rIns="89600" bIns="44800" anchor="b" anchorCtr="0">
            <a:noAutofit/>
          </a:bodyPr>
          <a:lstStyle/>
          <a:p>
            <a:pPr marL="0" lvl="0" indent="0" algn="r" rtl="0">
              <a:spcBef>
                <a:spcPts val="0"/>
              </a:spcBef>
              <a:spcAft>
                <a:spcPts val="0"/>
              </a:spcAft>
              <a:buNone/>
            </a:pPr>
            <a:fld id="{00000000-1234-1234-1234-123412341234}" type="slidenum">
              <a:rPr lang="de" sz="1400"/>
              <a:t>10</a:t>
            </a:fld>
            <a:endParaRPr sz="14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3095398b9e_0_11: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89" name="Google Shape;89;g13095398b9e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3095398b9e_0_18: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68" name="Google Shape;168;g13095398b9e_0_18:notes"/>
          <p:cNvSpPr>
            <a:spLocks noGrp="1" noRot="1" noChangeAspect="1"/>
          </p:cNvSpPr>
          <p:nvPr>
            <p:ph type="sldImg" idx="2"/>
          </p:nvPr>
        </p:nvSpPr>
        <p:spPr>
          <a:xfrm>
            <a:off x="701951" y="1143000"/>
            <a:ext cx="5454000" cy="3085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6dd4d2503631f2ad_18: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75" name="Google Shape;175;g6dd4d2503631f2ad_18:notes"/>
          <p:cNvSpPr>
            <a:spLocks noGrp="1" noRot="1" noChangeAspect="1"/>
          </p:cNvSpPr>
          <p:nvPr>
            <p:ph type="sldImg" idx="2"/>
          </p:nvPr>
        </p:nvSpPr>
        <p:spPr>
          <a:xfrm>
            <a:off x="701951" y="1143000"/>
            <a:ext cx="5454000" cy="3085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6dd4d2503631f2ad_23: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85" name="Google Shape;185;g6dd4d2503631f2ad_23:notes"/>
          <p:cNvSpPr>
            <a:spLocks noGrp="1" noRot="1" noChangeAspect="1"/>
          </p:cNvSpPr>
          <p:nvPr>
            <p:ph type="sldImg" idx="2"/>
          </p:nvPr>
        </p:nvSpPr>
        <p:spPr>
          <a:xfrm>
            <a:off x="701951" y="1143000"/>
            <a:ext cx="5454000" cy="3085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6dd4d2503631f2ad_57: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93" name="Google Shape;193;g6dd4d2503631f2ad_57:notes"/>
          <p:cNvSpPr>
            <a:spLocks noGrp="1" noRot="1" noChangeAspect="1"/>
          </p:cNvSpPr>
          <p:nvPr>
            <p:ph type="sldImg" idx="2"/>
          </p:nvPr>
        </p:nvSpPr>
        <p:spPr>
          <a:xfrm>
            <a:off x="701951" y="1143000"/>
            <a:ext cx="5454000" cy="3085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6dd4d2503631f2ad_60: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00" name="Google Shape;200;g6dd4d2503631f2ad_60:notes"/>
          <p:cNvSpPr>
            <a:spLocks noGrp="1" noRot="1" noChangeAspect="1"/>
          </p:cNvSpPr>
          <p:nvPr>
            <p:ph type="sldImg" idx="2"/>
          </p:nvPr>
        </p:nvSpPr>
        <p:spPr>
          <a:xfrm>
            <a:off x="701951" y="1143000"/>
            <a:ext cx="5454000" cy="3085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6dd4d2503631f2ad_63: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07" name="Google Shape;207;g6dd4d2503631f2ad_63:notes"/>
          <p:cNvSpPr>
            <a:spLocks noGrp="1" noRot="1" noChangeAspect="1"/>
          </p:cNvSpPr>
          <p:nvPr>
            <p:ph type="sldImg" idx="2"/>
          </p:nvPr>
        </p:nvSpPr>
        <p:spPr>
          <a:xfrm>
            <a:off x="701951" y="1143000"/>
            <a:ext cx="5454000" cy="3085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6dd4d2503631f2ad_66: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15" name="Google Shape;215;g6dd4d2503631f2ad_66:notes"/>
          <p:cNvSpPr>
            <a:spLocks noGrp="1" noRot="1" noChangeAspect="1"/>
          </p:cNvSpPr>
          <p:nvPr>
            <p:ph type="sldImg" idx="2"/>
          </p:nvPr>
        </p:nvSpPr>
        <p:spPr>
          <a:xfrm>
            <a:off x="701951" y="1143000"/>
            <a:ext cx="5454000" cy="3085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6dd4d2503631f2ad_69: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23" name="Google Shape;223;g6dd4d2503631f2ad_69:notes"/>
          <p:cNvSpPr>
            <a:spLocks noGrp="1" noRot="1" noChangeAspect="1"/>
          </p:cNvSpPr>
          <p:nvPr>
            <p:ph type="sldImg" idx="2"/>
          </p:nvPr>
        </p:nvSpPr>
        <p:spPr>
          <a:xfrm>
            <a:off x="701951" y="1143000"/>
            <a:ext cx="5454000" cy="3085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036bc593d_1_28: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99" name="Google Shape;99;g13036bc593d_1_28: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6dd4d2503631f2ad_93: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32" name="Google Shape;232;g6dd4d2503631f2ad_93:notes"/>
          <p:cNvSpPr>
            <a:spLocks noGrp="1" noRot="1" noChangeAspect="1"/>
          </p:cNvSpPr>
          <p:nvPr>
            <p:ph type="sldImg" idx="2"/>
          </p:nvPr>
        </p:nvSpPr>
        <p:spPr>
          <a:xfrm>
            <a:off x="701951" y="1143000"/>
            <a:ext cx="5454000" cy="3085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6dd4d2503631f2ad_96: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41" name="Google Shape;241;g6dd4d2503631f2ad_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6dd4d2503631f2ad_99:notes"/>
          <p:cNvSpPr txBox="1">
            <a:spLocks noGrp="1"/>
          </p:cNvSpPr>
          <p:nvPr>
            <p:ph type="body" idx="1"/>
          </p:nvPr>
        </p:nvSpPr>
        <p:spPr>
          <a:xfrm>
            <a:off x="686421" y="4400238"/>
            <a:ext cx="5485200" cy="3600900"/>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49" name="Google Shape;249;g6dd4d2503631f2ad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3036bc593d_1_94: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56" name="Google Shape;256;g13036bc593d_1_94: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3036bc593d_1_103: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66" name="Google Shape;266;g13036bc593d_1_103: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3036bc593d_1_108: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2" name="Google Shape;272;g13036bc593d_1_108: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036bc593d_1_11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277" name="Google Shape;277;g13036bc593d_1_112: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3036bc593d_1_37: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09" name="Google Shape;109;g13036bc593d_1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3036bc593d_1_4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15" name="Google Shape;115;g13036bc593d_1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3036bc593d_1_4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15" name="Google Shape;115;g13036bc593d_1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9225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3036bc593d_1_54: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28" name="Google Shape;128;g13036bc593d_1_54: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3036bc593d_1_62:notes"/>
          <p:cNvSpPr txBox="1">
            <a:spLocks noGrp="1"/>
          </p:cNvSpPr>
          <p:nvPr>
            <p:ph type="body" idx="1"/>
          </p:nvPr>
        </p:nvSpPr>
        <p:spPr>
          <a:xfrm>
            <a:off x="686421" y="4400238"/>
            <a:ext cx="5485158" cy="3600762"/>
          </a:xfrm>
          <a:prstGeom prst="rect">
            <a:avLst/>
          </a:prstGeom>
        </p:spPr>
        <p:txBody>
          <a:bodyPr spcFirstLastPara="1" wrap="square" lIns="89600" tIns="89600" rIns="89600" bIns="89600" anchor="t" anchorCtr="0">
            <a:noAutofit/>
          </a:bodyPr>
          <a:lstStyle/>
          <a:p>
            <a:pPr marL="0" lvl="0" indent="0" algn="l" rtl="0">
              <a:spcBef>
                <a:spcPts val="0"/>
              </a:spcBef>
              <a:spcAft>
                <a:spcPts val="0"/>
              </a:spcAft>
              <a:buNone/>
            </a:pPr>
            <a:endParaRPr/>
          </a:p>
        </p:txBody>
      </p:sp>
      <p:sp>
        <p:nvSpPr>
          <p:cNvPr id="137" name="Google Shape;137;g13036bc593d_1_62: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3036bc593d_1_69: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 name="Google Shape;145;g13036bc593d_1_69:notes"/>
          <p:cNvSpPr txBox="1">
            <a:spLocks noGrp="1"/>
          </p:cNvSpPr>
          <p:nvPr>
            <p:ph type="body" idx="1"/>
          </p:nvPr>
        </p:nvSpPr>
        <p:spPr>
          <a:xfrm>
            <a:off x="686421" y="4400238"/>
            <a:ext cx="5485158" cy="3600762"/>
          </a:xfrm>
          <a:prstGeom prst="rect">
            <a:avLst/>
          </a:prstGeom>
          <a:noFill/>
          <a:ln>
            <a:noFill/>
          </a:ln>
        </p:spPr>
        <p:txBody>
          <a:bodyPr spcFirstLastPara="1" wrap="square" lIns="89600" tIns="44800" rIns="89600" bIns="44800" anchor="t" anchorCtr="0">
            <a:noAutofit/>
          </a:bodyPr>
          <a:lstStyle/>
          <a:p>
            <a:pPr marL="0" lvl="0" indent="0" algn="l" rtl="0">
              <a:spcBef>
                <a:spcPts val="0"/>
              </a:spcBef>
              <a:spcAft>
                <a:spcPts val="0"/>
              </a:spcAft>
              <a:buNone/>
            </a:pPr>
            <a:r>
              <a:rPr lang="de" sz="1400"/>
              <a:t>If you need help getting started on Github – let one of the facilitators know.</a:t>
            </a:r>
            <a:endParaRPr sz="1400"/>
          </a:p>
        </p:txBody>
      </p:sp>
      <p:sp>
        <p:nvSpPr>
          <p:cNvPr id="146" name="Google Shape;146;g13036bc593d_1_69:notes"/>
          <p:cNvSpPr txBox="1">
            <a:spLocks noGrp="1"/>
          </p:cNvSpPr>
          <p:nvPr>
            <p:ph type="sldNum" idx="12"/>
          </p:nvPr>
        </p:nvSpPr>
        <p:spPr>
          <a:xfrm>
            <a:off x="3884026" y="8684926"/>
            <a:ext cx="2972421" cy="459074"/>
          </a:xfrm>
          <a:prstGeom prst="rect">
            <a:avLst/>
          </a:prstGeom>
          <a:noFill/>
          <a:ln>
            <a:noFill/>
          </a:ln>
        </p:spPr>
        <p:txBody>
          <a:bodyPr spcFirstLastPara="1" wrap="square" lIns="89600" tIns="44800" rIns="89600" bIns="44800" anchor="b" anchorCtr="0">
            <a:noAutofit/>
          </a:bodyPr>
          <a:lstStyle/>
          <a:p>
            <a:pPr marL="0" lvl="0" indent="0" algn="r" rtl="0">
              <a:spcBef>
                <a:spcPts val="0"/>
              </a:spcBef>
              <a:spcAft>
                <a:spcPts val="0"/>
              </a:spcAft>
              <a:buNone/>
            </a:pPr>
            <a:fld id="{00000000-1234-1234-1234-123412341234}" type="slidenum">
              <a:rPr lang="de" sz="1400"/>
              <a:t>8</a:t>
            </a:fld>
            <a:endParaRPr sz="14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036bc593d_1_76:notes"/>
          <p:cNvSpPr>
            <a:spLocks noGrp="1" noRot="1" noChangeAspect="1"/>
          </p:cNvSpPr>
          <p:nvPr>
            <p:ph type="sldImg" idx="2"/>
          </p:nvPr>
        </p:nvSpPr>
        <p:spPr>
          <a:xfrm>
            <a:off x="701951" y="1143000"/>
            <a:ext cx="5454098" cy="30854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 name="Google Shape;153;g13036bc593d_1_76:notes"/>
          <p:cNvSpPr txBox="1">
            <a:spLocks noGrp="1"/>
          </p:cNvSpPr>
          <p:nvPr>
            <p:ph type="body" idx="1"/>
          </p:nvPr>
        </p:nvSpPr>
        <p:spPr>
          <a:xfrm>
            <a:off x="686421" y="4400238"/>
            <a:ext cx="5485158" cy="3600762"/>
          </a:xfrm>
          <a:prstGeom prst="rect">
            <a:avLst/>
          </a:prstGeom>
          <a:noFill/>
          <a:ln>
            <a:noFill/>
          </a:ln>
        </p:spPr>
        <p:txBody>
          <a:bodyPr spcFirstLastPara="1" wrap="square" lIns="89600" tIns="44800" rIns="89600" bIns="44800" anchor="t" anchorCtr="0">
            <a:noAutofit/>
          </a:bodyPr>
          <a:lstStyle/>
          <a:p>
            <a:pPr marL="0" lvl="0" indent="0" algn="l" rtl="0">
              <a:spcBef>
                <a:spcPts val="0"/>
              </a:spcBef>
              <a:spcAft>
                <a:spcPts val="0"/>
              </a:spcAft>
              <a:buNone/>
            </a:pPr>
            <a:r>
              <a:rPr lang="de" sz="1400"/>
              <a:t>If you need help getting started on Github – let one of the facilitators know.</a:t>
            </a:r>
            <a:endParaRPr sz="1400"/>
          </a:p>
        </p:txBody>
      </p:sp>
      <p:sp>
        <p:nvSpPr>
          <p:cNvPr id="154" name="Google Shape;154;g13036bc593d_1_76:notes"/>
          <p:cNvSpPr txBox="1">
            <a:spLocks noGrp="1"/>
          </p:cNvSpPr>
          <p:nvPr>
            <p:ph type="sldNum" idx="12"/>
          </p:nvPr>
        </p:nvSpPr>
        <p:spPr>
          <a:xfrm>
            <a:off x="3884026" y="8684926"/>
            <a:ext cx="2972421" cy="459074"/>
          </a:xfrm>
          <a:prstGeom prst="rect">
            <a:avLst/>
          </a:prstGeom>
          <a:noFill/>
          <a:ln>
            <a:noFill/>
          </a:ln>
        </p:spPr>
        <p:txBody>
          <a:bodyPr spcFirstLastPara="1" wrap="square" lIns="89600" tIns="44800" rIns="89600" bIns="44800" anchor="b" anchorCtr="0">
            <a:noAutofit/>
          </a:bodyPr>
          <a:lstStyle/>
          <a:p>
            <a:pPr marL="0" lvl="0" indent="0" algn="r" rtl="0">
              <a:spcBef>
                <a:spcPts val="0"/>
              </a:spcBef>
              <a:spcAft>
                <a:spcPts val="0"/>
              </a:spcAft>
              <a:buNone/>
            </a:pPr>
            <a:fld id="{00000000-1234-1234-1234-123412341234}" type="slidenum">
              <a:rPr lang="de" sz="1400"/>
              <a:t>9</a:t>
            </a:fld>
            <a:endParaRPr sz="14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1492079" y="102394"/>
            <a:ext cx="7247100" cy="4083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1492079" y="711221"/>
            <a:ext cx="7247100" cy="4329900"/>
          </a:xfrm>
          <a:prstGeom prst="rect">
            <a:avLst/>
          </a:prstGeom>
          <a:noFill/>
          <a:ln>
            <a:noFill/>
          </a:ln>
        </p:spPr>
        <p:txBody>
          <a:bodyPr spcFirstLastPara="1" wrap="square" lIns="68575" tIns="34275" rIns="68575" bIns="34275" anchor="t" anchorCtr="0">
            <a:normAutofit/>
          </a:bodyPr>
          <a:lstStyle>
            <a:lvl1pPr marL="457200" lvl="0" indent="-361950" algn="l" rtl="0">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rtl="0">
              <a:lnSpc>
                <a:spcPct val="90000"/>
              </a:lnSpc>
              <a:spcBef>
                <a:spcPts val="12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rtl="0">
              <a:lnSpc>
                <a:spcPct val="90000"/>
              </a:lnSpc>
              <a:spcBef>
                <a:spcPts val="12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rtl="0">
              <a:lnSpc>
                <a:spcPct val="90000"/>
              </a:lnSpc>
              <a:spcBef>
                <a:spcPts val="12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rtl="0">
              <a:lnSpc>
                <a:spcPct val="90000"/>
              </a:lnSpc>
              <a:spcBef>
                <a:spcPts val="12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rtl="0">
              <a:lnSpc>
                <a:spcPct val="90000"/>
              </a:lnSpc>
              <a:spcBef>
                <a:spcPts val="1200"/>
              </a:spcBef>
              <a:spcAft>
                <a:spcPts val="0"/>
              </a:spcAft>
              <a:buClr>
                <a:schemeClr val="dk1"/>
              </a:buClr>
              <a:buSzPts val="1400"/>
              <a:buChar char="■"/>
              <a:defRPr/>
            </a:lvl6pPr>
            <a:lvl7pPr marL="3200400" lvl="6" indent="-317500" algn="l" rtl="0">
              <a:lnSpc>
                <a:spcPct val="90000"/>
              </a:lnSpc>
              <a:spcBef>
                <a:spcPts val="1200"/>
              </a:spcBef>
              <a:spcAft>
                <a:spcPts val="0"/>
              </a:spcAft>
              <a:buClr>
                <a:schemeClr val="dk1"/>
              </a:buClr>
              <a:buSzPts val="1400"/>
              <a:buChar char="●"/>
              <a:defRPr/>
            </a:lvl7pPr>
            <a:lvl8pPr marL="3657600" lvl="7" indent="-317500" algn="l" rtl="0">
              <a:lnSpc>
                <a:spcPct val="90000"/>
              </a:lnSpc>
              <a:spcBef>
                <a:spcPts val="1200"/>
              </a:spcBef>
              <a:spcAft>
                <a:spcPts val="0"/>
              </a:spcAft>
              <a:buClr>
                <a:schemeClr val="dk1"/>
              </a:buClr>
              <a:buSzPts val="1400"/>
              <a:buChar char="○"/>
              <a:defRPr/>
            </a:lvl8pPr>
            <a:lvl9pPr marL="4114800" lvl="8" indent="-317500" algn="l" rtl="0">
              <a:lnSpc>
                <a:spcPct val="90000"/>
              </a:lnSpc>
              <a:spcBef>
                <a:spcPts val="1200"/>
              </a:spcBef>
              <a:spcAft>
                <a:spcPts val="1200"/>
              </a:spcAft>
              <a:buClr>
                <a:schemeClr val="dk1"/>
              </a:buClr>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Slide">
  <p:cSld name="1_Title Slide">
    <p:bg>
      <p:bgPr>
        <a:blipFill>
          <a:blip r:embed="rId2">
            <a:alphaModFix/>
          </a:blip>
          <a:stretch>
            <a:fillRect/>
          </a:stretch>
        </a:blipFill>
        <a:effectLst/>
      </p:bgPr>
    </p:bg>
    <p:spTree>
      <p:nvGrpSpPr>
        <p:cNvPr id="1" name="Shape 53"/>
        <p:cNvGrpSpPr/>
        <p:nvPr/>
      </p:nvGrpSpPr>
      <p:grpSpPr>
        <a:xfrm>
          <a:off x="0" y="0"/>
          <a:ext cx="0" cy="0"/>
          <a:chOff x="0" y="0"/>
          <a:chExt cx="0" cy="0"/>
        </a:xfrm>
      </p:grpSpPr>
      <p:sp>
        <p:nvSpPr>
          <p:cNvPr id="54" name="Google Shape;54;p14"/>
          <p:cNvSpPr txBox="1">
            <a:spLocks noGrp="1"/>
          </p:cNvSpPr>
          <p:nvPr>
            <p:ph type="ctrTitle"/>
          </p:nvPr>
        </p:nvSpPr>
        <p:spPr>
          <a:xfrm>
            <a:off x="268760" y="3401196"/>
            <a:ext cx="8606400" cy="941100"/>
          </a:xfrm>
          <a:prstGeom prst="rect">
            <a:avLst/>
          </a:prstGeom>
          <a:noFill/>
          <a:ln>
            <a:noFill/>
          </a:ln>
        </p:spPr>
        <p:txBody>
          <a:bodyPr spcFirstLastPara="1" wrap="square" lIns="68575" tIns="34275" rIns="68575" bIns="34275" anchor="ctr" anchorCtr="0">
            <a:normAutofit/>
          </a:bodyPr>
          <a:lstStyle>
            <a:lvl1pPr lvl="0" algn="ctr" rtl="0">
              <a:lnSpc>
                <a:spcPct val="90000"/>
              </a:lnSpc>
              <a:spcBef>
                <a:spcPts val="0"/>
              </a:spcBef>
              <a:spcAft>
                <a:spcPts val="0"/>
              </a:spcAft>
              <a:buClr>
                <a:schemeClr val="lt1"/>
              </a:buClr>
              <a:buSzPts val="4500"/>
              <a:buFont typeface="Century Gothic"/>
              <a:buNone/>
              <a:defRPr sz="4500">
                <a:solidFill>
                  <a:schemeClr val="lt1"/>
                </a:solidFill>
                <a:latin typeface="Century Gothic"/>
                <a:ea typeface="Century Gothic"/>
                <a:cs typeface="Century Gothic"/>
                <a:sym typeface="Century Gothic"/>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5" name="Google Shape;55;p1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 name="Google Shape;56;p1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7" name="Google Shape;57;p1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Title and Content">
  <p:cSld name="1_Title and Content">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1492079" y="102394"/>
            <a:ext cx="7247100" cy="4083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 name="Google Shape;60;p15"/>
          <p:cNvSpPr txBox="1">
            <a:spLocks noGrp="1"/>
          </p:cNvSpPr>
          <p:nvPr>
            <p:ph type="body" idx="1"/>
          </p:nvPr>
        </p:nvSpPr>
        <p:spPr>
          <a:xfrm>
            <a:off x="1492079" y="711221"/>
            <a:ext cx="7247100" cy="4329900"/>
          </a:xfrm>
          <a:prstGeom prst="rect">
            <a:avLst/>
          </a:prstGeom>
          <a:noFill/>
          <a:ln>
            <a:noFill/>
          </a:ln>
        </p:spPr>
        <p:txBody>
          <a:bodyPr spcFirstLastPara="1" wrap="square" lIns="68575" tIns="34275" rIns="68575" bIns="34275" anchor="t" anchorCtr="0">
            <a:normAutofit/>
          </a:bodyPr>
          <a:lstStyle>
            <a:lvl1pPr marL="457200" lvl="0" indent="-361950" algn="l" rtl="0">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rtl="0">
              <a:lnSpc>
                <a:spcPct val="90000"/>
              </a:lnSpc>
              <a:spcBef>
                <a:spcPts val="12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rtl="0">
              <a:lnSpc>
                <a:spcPct val="90000"/>
              </a:lnSpc>
              <a:spcBef>
                <a:spcPts val="12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rtl="0">
              <a:lnSpc>
                <a:spcPct val="90000"/>
              </a:lnSpc>
              <a:spcBef>
                <a:spcPts val="12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rtl="0">
              <a:lnSpc>
                <a:spcPct val="90000"/>
              </a:lnSpc>
              <a:spcBef>
                <a:spcPts val="12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rtl="0">
              <a:lnSpc>
                <a:spcPct val="90000"/>
              </a:lnSpc>
              <a:spcBef>
                <a:spcPts val="1200"/>
              </a:spcBef>
              <a:spcAft>
                <a:spcPts val="0"/>
              </a:spcAft>
              <a:buClr>
                <a:schemeClr val="dk1"/>
              </a:buClr>
              <a:buSzPts val="1400"/>
              <a:buChar char="■"/>
              <a:defRPr/>
            </a:lvl6pPr>
            <a:lvl7pPr marL="3200400" lvl="6" indent="-317500" algn="l" rtl="0">
              <a:lnSpc>
                <a:spcPct val="90000"/>
              </a:lnSpc>
              <a:spcBef>
                <a:spcPts val="1200"/>
              </a:spcBef>
              <a:spcAft>
                <a:spcPts val="0"/>
              </a:spcAft>
              <a:buClr>
                <a:schemeClr val="dk1"/>
              </a:buClr>
              <a:buSzPts val="1400"/>
              <a:buChar char="●"/>
              <a:defRPr/>
            </a:lvl7pPr>
            <a:lvl8pPr marL="3657600" lvl="7" indent="-317500" algn="l" rtl="0">
              <a:lnSpc>
                <a:spcPct val="90000"/>
              </a:lnSpc>
              <a:spcBef>
                <a:spcPts val="1200"/>
              </a:spcBef>
              <a:spcAft>
                <a:spcPts val="0"/>
              </a:spcAft>
              <a:buClr>
                <a:schemeClr val="dk1"/>
              </a:buClr>
              <a:buSzPts val="1400"/>
              <a:buChar char="○"/>
              <a:defRPr/>
            </a:lvl8pPr>
            <a:lvl9pPr marL="4114800" lvl="8" indent="-317500" algn="l" rtl="0">
              <a:lnSpc>
                <a:spcPct val="90000"/>
              </a:lnSpc>
              <a:spcBef>
                <a:spcPts val="1200"/>
              </a:spcBef>
              <a:spcAft>
                <a:spcPts val="1200"/>
              </a:spcAft>
              <a:buClr>
                <a:schemeClr val="dk1"/>
              </a:buClr>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_Title and Content">
  <p:cSld name="2_Title and Content">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139014" y="102395"/>
            <a:ext cx="8600400" cy="4083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139014" y="637081"/>
            <a:ext cx="8600400" cy="4329900"/>
          </a:xfrm>
          <a:prstGeom prst="rect">
            <a:avLst/>
          </a:prstGeom>
          <a:noFill/>
          <a:ln>
            <a:noFill/>
          </a:ln>
        </p:spPr>
        <p:txBody>
          <a:bodyPr spcFirstLastPara="1" wrap="square" lIns="68575" tIns="34275" rIns="68575" bIns="34275" anchor="t" anchorCtr="0">
            <a:normAutofit/>
          </a:bodyPr>
          <a:lstStyle>
            <a:lvl1pPr marL="457200" lvl="0" indent="-361950" algn="l" rtl="0">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rtl="0">
              <a:lnSpc>
                <a:spcPct val="90000"/>
              </a:lnSpc>
              <a:spcBef>
                <a:spcPts val="12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rtl="0">
              <a:lnSpc>
                <a:spcPct val="90000"/>
              </a:lnSpc>
              <a:spcBef>
                <a:spcPts val="12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rtl="0">
              <a:lnSpc>
                <a:spcPct val="90000"/>
              </a:lnSpc>
              <a:spcBef>
                <a:spcPts val="12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rtl="0">
              <a:lnSpc>
                <a:spcPct val="90000"/>
              </a:lnSpc>
              <a:spcBef>
                <a:spcPts val="12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rtl="0">
              <a:lnSpc>
                <a:spcPct val="90000"/>
              </a:lnSpc>
              <a:spcBef>
                <a:spcPts val="1200"/>
              </a:spcBef>
              <a:spcAft>
                <a:spcPts val="0"/>
              </a:spcAft>
              <a:buClr>
                <a:schemeClr val="dk1"/>
              </a:buClr>
              <a:buSzPts val="1400"/>
              <a:buChar char="■"/>
              <a:defRPr/>
            </a:lvl6pPr>
            <a:lvl7pPr marL="3200400" lvl="6" indent="-317500" algn="l" rtl="0">
              <a:lnSpc>
                <a:spcPct val="90000"/>
              </a:lnSpc>
              <a:spcBef>
                <a:spcPts val="1200"/>
              </a:spcBef>
              <a:spcAft>
                <a:spcPts val="0"/>
              </a:spcAft>
              <a:buClr>
                <a:schemeClr val="dk1"/>
              </a:buClr>
              <a:buSzPts val="1400"/>
              <a:buChar char="●"/>
              <a:defRPr/>
            </a:lvl7pPr>
            <a:lvl8pPr marL="3657600" lvl="7" indent="-317500" algn="l" rtl="0">
              <a:lnSpc>
                <a:spcPct val="90000"/>
              </a:lnSpc>
              <a:spcBef>
                <a:spcPts val="1200"/>
              </a:spcBef>
              <a:spcAft>
                <a:spcPts val="0"/>
              </a:spcAft>
              <a:buClr>
                <a:schemeClr val="dk1"/>
              </a:buClr>
              <a:buSzPts val="1400"/>
              <a:buChar char="○"/>
              <a:defRPr/>
            </a:lvl8pPr>
            <a:lvl9pPr marL="4114800" lvl="8" indent="-317500" algn="l" rtl="0">
              <a:lnSpc>
                <a:spcPct val="90000"/>
              </a:lnSpc>
              <a:spcBef>
                <a:spcPts val="1200"/>
              </a:spcBef>
              <a:spcAft>
                <a:spcPts val="1200"/>
              </a:spcAft>
              <a:buClr>
                <a:schemeClr val="dk1"/>
              </a:buClr>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Title Slide">
  <p:cSld name="1_Title Slide">
    <p:bg>
      <p:bgPr>
        <a:blipFill>
          <a:blip r:embed="rId2">
            <a:alphaModFix/>
          </a:blip>
          <a:stretch>
            <a:fillRect/>
          </a:stretch>
        </a:blipFill>
        <a:effectLst/>
      </p:bgPr>
    </p:bg>
    <p:spTree>
      <p:nvGrpSpPr>
        <p:cNvPr id="1" name="Shape 70"/>
        <p:cNvGrpSpPr/>
        <p:nvPr/>
      </p:nvGrpSpPr>
      <p:grpSpPr>
        <a:xfrm>
          <a:off x="0" y="0"/>
          <a:ext cx="0" cy="0"/>
          <a:chOff x="0" y="0"/>
          <a:chExt cx="0" cy="0"/>
        </a:xfrm>
      </p:grpSpPr>
      <p:sp>
        <p:nvSpPr>
          <p:cNvPr id="71" name="Google Shape;71;p18"/>
          <p:cNvSpPr txBox="1">
            <a:spLocks noGrp="1"/>
          </p:cNvSpPr>
          <p:nvPr>
            <p:ph type="ctrTitle"/>
          </p:nvPr>
        </p:nvSpPr>
        <p:spPr>
          <a:xfrm>
            <a:off x="268760" y="3401196"/>
            <a:ext cx="8606481" cy="941141"/>
          </a:xfrm>
          <a:prstGeom prst="rect">
            <a:avLst/>
          </a:prstGeom>
          <a:noFill/>
          <a:ln>
            <a:noFill/>
          </a:ln>
        </p:spPr>
        <p:txBody>
          <a:bodyPr spcFirstLastPara="1" wrap="square" lIns="68575" tIns="34275" rIns="68575" bIns="34275" anchor="ctr" anchorCtr="0">
            <a:normAutofit/>
          </a:bodyPr>
          <a:lstStyle>
            <a:lvl1pPr lvl="0" algn="ctr">
              <a:lnSpc>
                <a:spcPct val="90000"/>
              </a:lnSpc>
              <a:spcBef>
                <a:spcPts val="0"/>
              </a:spcBef>
              <a:spcAft>
                <a:spcPts val="0"/>
              </a:spcAft>
              <a:buClr>
                <a:schemeClr val="lt1"/>
              </a:buClr>
              <a:buSzPts val="4500"/>
              <a:buFont typeface="Century Gothic"/>
              <a:buNone/>
              <a:defRPr sz="4500">
                <a:solidFill>
                  <a:schemeClr val="lt1"/>
                </a:solidFill>
                <a:latin typeface="Century Gothic"/>
                <a:ea typeface="Century Gothic"/>
                <a:cs typeface="Century Gothic"/>
                <a:sym typeface="Century Gothic"/>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2" name="Google Shape;72;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3" name="Google Shape;73;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4" name="Google Shape;74;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Title and Content" type="obj">
  <p:cSld name="OBJECT">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1492079" y="102394"/>
            <a:ext cx="7247238" cy="408384"/>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7" name="Google Shape;77;p19"/>
          <p:cNvSpPr txBox="1">
            <a:spLocks noGrp="1"/>
          </p:cNvSpPr>
          <p:nvPr>
            <p:ph type="body" idx="1"/>
          </p:nvPr>
        </p:nvSpPr>
        <p:spPr>
          <a:xfrm>
            <a:off x="1492079" y="711221"/>
            <a:ext cx="7247238" cy="4329884"/>
          </a:xfrm>
          <a:prstGeom prst="rect">
            <a:avLst/>
          </a:prstGeom>
          <a:noFill/>
          <a:ln>
            <a:noFill/>
          </a:ln>
        </p:spPr>
        <p:txBody>
          <a:bodyPr spcFirstLastPara="1" wrap="square" lIns="68575" tIns="34275" rIns="68575" bIns="34275" anchor="t" anchorCtr="0">
            <a:normAutofit/>
          </a:bodyPr>
          <a:lstStyle>
            <a:lvl1pPr marL="457200" lvl="0" indent="-361950" algn="l">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a:lnSpc>
                <a:spcPct val="90000"/>
              </a:lnSpc>
              <a:spcBef>
                <a:spcPts val="4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a:lnSpc>
                <a:spcPct val="90000"/>
              </a:lnSpc>
              <a:spcBef>
                <a:spcPts val="4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2_Title and Content">
  <p:cSld name="2_Title and Content">
    <p:bg>
      <p:bgPr>
        <a:blipFill>
          <a:blip r:embed="rId2">
            <a:alphaModFix/>
          </a:blip>
          <a:stretch>
            <a:fillRect/>
          </a:stretch>
        </a:blipFill>
        <a:effectLst/>
      </p:bgPr>
    </p:bg>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a:off x="139014" y="102394"/>
            <a:ext cx="8600303" cy="408384"/>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0" name="Google Shape;80;p20"/>
          <p:cNvSpPr txBox="1">
            <a:spLocks noGrp="1"/>
          </p:cNvSpPr>
          <p:nvPr>
            <p:ph type="body" idx="1"/>
          </p:nvPr>
        </p:nvSpPr>
        <p:spPr>
          <a:xfrm>
            <a:off x="139014" y="637081"/>
            <a:ext cx="8600303" cy="4329884"/>
          </a:xfrm>
          <a:prstGeom prst="rect">
            <a:avLst/>
          </a:prstGeom>
          <a:noFill/>
          <a:ln>
            <a:noFill/>
          </a:ln>
        </p:spPr>
        <p:txBody>
          <a:bodyPr spcFirstLastPara="1" wrap="square" lIns="68575" tIns="34275" rIns="68575" bIns="34275" anchor="t" anchorCtr="0">
            <a:normAutofit/>
          </a:bodyPr>
          <a:lstStyle>
            <a:lvl1pPr marL="457200" lvl="0" indent="-361950" algn="l">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a:lnSpc>
                <a:spcPct val="90000"/>
              </a:lnSpc>
              <a:spcBef>
                <a:spcPts val="4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a:lnSpc>
                <a:spcPct val="90000"/>
              </a:lnSpc>
              <a:spcBef>
                <a:spcPts val="4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_Title Slide">
  <p:cSld name="2_Title Slide">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268760" y="2101179"/>
            <a:ext cx="8606481" cy="1133202"/>
          </a:xfrm>
          <a:prstGeom prst="rect">
            <a:avLst/>
          </a:prstGeom>
          <a:noFill/>
          <a:ln>
            <a:noFill/>
          </a:ln>
        </p:spPr>
        <p:txBody>
          <a:bodyPr spcFirstLastPara="1" wrap="square" lIns="68575" tIns="34275" rIns="68575" bIns="34275" anchor="ctr" anchorCtr="0">
            <a:normAutofit/>
          </a:bodyPr>
          <a:lstStyle>
            <a:lvl1pPr lvl="0" algn="ctr">
              <a:lnSpc>
                <a:spcPct val="90000"/>
              </a:lnSpc>
              <a:spcBef>
                <a:spcPts val="0"/>
              </a:spcBef>
              <a:spcAft>
                <a:spcPts val="0"/>
              </a:spcAft>
              <a:buClr>
                <a:schemeClr val="lt1"/>
              </a:buClr>
              <a:buSzPts val="4500"/>
              <a:buFont typeface="Century Gothic"/>
              <a:buNone/>
              <a:defRPr sz="4500">
                <a:solidFill>
                  <a:schemeClr val="lt1"/>
                </a:solidFill>
                <a:latin typeface="Century Gothic"/>
                <a:ea typeface="Century Gothic"/>
                <a:cs typeface="Century Gothic"/>
                <a:sym typeface="Century Gothic"/>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3" name="Google Shape;83;p21"/>
          <p:cNvSpPr txBox="1"/>
          <p:nvPr/>
        </p:nvSpPr>
        <p:spPr>
          <a:xfrm>
            <a:off x="1087394" y="3382263"/>
            <a:ext cx="6969211" cy="530914"/>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de" sz="3000" i="1">
                <a:solidFill>
                  <a:schemeClr val="lt1"/>
                </a:solidFill>
                <a:latin typeface="Century Gothic"/>
                <a:ea typeface="Century Gothic"/>
                <a:cs typeface="Century Gothic"/>
                <a:sym typeface="Century Gothic"/>
              </a:rPr>
              <a:t>Subtitle</a:t>
            </a:r>
            <a:endParaRPr sz="1400" i="1">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Content">
  <p:cSld name="Title and Content">
    <p:bg>
      <p:bgPr>
        <a:blipFill>
          <a:blip r:embed="rId2">
            <a:alphaModFix/>
          </a:blip>
          <a:stretch>
            <a:fillRect/>
          </a:stretch>
        </a:blipFill>
        <a:effectLst/>
      </p:bgPr>
    </p:bg>
    <p:spTree>
      <p:nvGrpSpPr>
        <p:cNvPr id="1" name="Shape 84"/>
        <p:cNvGrpSpPr/>
        <p:nvPr/>
      </p:nvGrpSpPr>
      <p:grpSpPr>
        <a:xfrm>
          <a:off x="0" y="0"/>
          <a:ext cx="0" cy="0"/>
          <a:chOff x="0" y="0"/>
          <a:chExt cx="0" cy="0"/>
        </a:xfrm>
      </p:grpSpPr>
      <p:sp>
        <p:nvSpPr>
          <p:cNvPr id="85" name="Google Shape;85;p22"/>
          <p:cNvSpPr txBox="1">
            <a:spLocks noGrp="1"/>
          </p:cNvSpPr>
          <p:nvPr>
            <p:ph type="title"/>
          </p:nvPr>
        </p:nvSpPr>
        <p:spPr>
          <a:xfrm>
            <a:off x="1492079" y="102394"/>
            <a:ext cx="7247238" cy="408384"/>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3300"/>
              <a:buFont typeface="Century Gothic"/>
              <a:buNone/>
              <a:defRPr>
                <a:latin typeface="Century Gothic"/>
                <a:ea typeface="Century Gothic"/>
                <a:cs typeface="Century Gothic"/>
                <a:sym typeface="Century Gothic"/>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6" name="Google Shape;86;p22"/>
          <p:cNvSpPr txBox="1">
            <a:spLocks noGrp="1"/>
          </p:cNvSpPr>
          <p:nvPr>
            <p:ph type="body" idx="1"/>
          </p:nvPr>
        </p:nvSpPr>
        <p:spPr>
          <a:xfrm>
            <a:off x="1492079" y="711221"/>
            <a:ext cx="7247238" cy="4329884"/>
          </a:xfrm>
          <a:prstGeom prst="rect">
            <a:avLst/>
          </a:prstGeom>
          <a:noFill/>
          <a:ln>
            <a:noFill/>
          </a:ln>
        </p:spPr>
        <p:txBody>
          <a:bodyPr spcFirstLastPara="1" wrap="square" lIns="68575" tIns="34275" rIns="68575" bIns="34275" anchor="t" anchorCtr="0">
            <a:normAutofit/>
          </a:bodyPr>
          <a:lstStyle>
            <a:lvl1pPr marL="457200" lvl="0" indent="-361950" algn="l">
              <a:lnSpc>
                <a:spcPct val="90000"/>
              </a:lnSpc>
              <a:spcBef>
                <a:spcPts val="800"/>
              </a:spcBef>
              <a:spcAft>
                <a:spcPts val="0"/>
              </a:spcAft>
              <a:buClr>
                <a:schemeClr val="dk1"/>
              </a:buClr>
              <a:buSzPts val="2100"/>
              <a:buChar char="•"/>
              <a:defRPr>
                <a:latin typeface="Century Gothic"/>
                <a:ea typeface="Century Gothic"/>
                <a:cs typeface="Century Gothic"/>
                <a:sym typeface="Century Gothic"/>
              </a:defRPr>
            </a:lvl1pPr>
            <a:lvl2pPr marL="914400" lvl="1" indent="-342900" algn="l">
              <a:lnSpc>
                <a:spcPct val="90000"/>
              </a:lnSpc>
              <a:spcBef>
                <a:spcPts val="400"/>
              </a:spcBef>
              <a:spcAft>
                <a:spcPts val="0"/>
              </a:spcAft>
              <a:buClr>
                <a:schemeClr val="dk1"/>
              </a:buClr>
              <a:buSzPts val="1800"/>
              <a:buChar char="•"/>
              <a:defRPr>
                <a:latin typeface="Century Gothic"/>
                <a:ea typeface="Century Gothic"/>
                <a:cs typeface="Century Gothic"/>
                <a:sym typeface="Century Gothic"/>
              </a:defRPr>
            </a:lvl2pPr>
            <a:lvl3pPr marL="1371600" lvl="2" indent="-323850" algn="l">
              <a:lnSpc>
                <a:spcPct val="90000"/>
              </a:lnSpc>
              <a:spcBef>
                <a:spcPts val="400"/>
              </a:spcBef>
              <a:spcAft>
                <a:spcPts val="0"/>
              </a:spcAft>
              <a:buClr>
                <a:schemeClr val="dk1"/>
              </a:buClr>
              <a:buSzPts val="1500"/>
              <a:buChar char="•"/>
              <a:defRPr>
                <a:latin typeface="Century Gothic"/>
                <a:ea typeface="Century Gothic"/>
                <a:cs typeface="Century Gothic"/>
                <a:sym typeface="Century Gothic"/>
              </a:defRPr>
            </a:lvl3pPr>
            <a:lvl4pPr marL="1828800" lvl="3"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4pPr>
            <a:lvl5pPr marL="2286000" lvl="4" indent="-317500" algn="l">
              <a:lnSpc>
                <a:spcPct val="90000"/>
              </a:lnSpc>
              <a:spcBef>
                <a:spcPts val="400"/>
              </a:spcBef>
              <a:spcAft>
                <a:spcPts val="0"/>
              </a:spcAft>
              <a:buClr>
                <a:schemeClr val="dk1"/>
              </a:buClr>
              <a:buSzPts val="1400"/>
              <a:buChar char="•"/>
              <a:defRPr>
                <a:latin typeface="Century Gothic"/>
                <a:ea typeface="Century Gothic"/>
                <a:cs typeface="Century Gothic"/>
                <a:sym typeface="Century Gothic"/>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2.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de"/>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4"/>
        <p:cNvGrpSpPr/>
        <p:nvPr/>
      </p:nvGrpSpPr>
      <p:grpSpPr>
        <a:xfrm>
          <a:off x="0" y="0"/>
          <a:ext cx="0" cy="0"/>
          <a:chOff x="0" y="0"/>
          <a:chExt cx="0" cy="0"/>
        </a:xfrm>
      </p:grpSpPr>
      <p:sp>
        <p:nvSpPr>
          <p:cNvPr id="65" name="Google Shape;65;p17"/>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66" name="Google Shape;66;p17"/>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67" name="Google Shape;67;p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68" name="Google Shape;68;p1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69" name="Google Shape;69;p1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a:t>
            </a:fld>
            <a:endParaRPr/>
          </a:p>
        </p:txBody>
      </p:sp>
    </p:spTree>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hyperlink" Target="https://meet.jit.si/moderated/e8f528d5f565050296eaaeac98002fc8d1371d6b2ae63b518a0e45962711bf25" TargetMode="External"/><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christophm.github.io/interpretable-ml-book/" TargetMode="External"/><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hyperlink" Target="https://christophm.github.io/interpretable-ml-book/interpretability.html" TargetMode="External"/><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hyperlink" Target="https://christophm.github.io/interpretable-ml-book/interpretability-importance.html"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hyperlink" Target="https://christophm.github.io/interpretable-ml-book/interpretability-importance.html" TargetMode="External"/><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hyperlink" Target="https://christophm.github.io/interpretable-ml-book/taxonomy-of-interpretability-methods.html" TargetMode="External"/><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hyperlink" Target="https://christophm.github.io/interpretable-ml-book/simple.html"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hyperlink" Target="https://christophm.github.io/interpretable-ml-book/agnostic.html"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christophm.github.io/interpretable-ml-book/agnostic.html" TargetMode="Externa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hyperlink" Target="https://christophm.github.io/interpretable-ml-book/local-methods.html" TargetMode="External"/><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hyperlink" Target="https://christophm.github.io/interpretable-ml-book/neural-networks.html"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17.xml"/><Relationship Id="rId5" Type="http://schemas.openxmlformats.org/officeDocument/2006/relationships/image" Target="../media/image13.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hyperlink" Target="https://jamboard.google.com/"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17.xml"/><Relationship Id="rId4" Type="http://schemas.openxmlformats.org/officeDocument/2006/relationships/image" Target="../media/image15.jpg"/></Relationships>
</file>

<file path=ppt/slides/_rels/slide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orgs/EAGE-Annual-Hackathon/discussions" TargetMode="External"/><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orgs/EAGE-Annual-Hackathon/repositories" TargetMode="External"/><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4"/>
          <p:cNvSpPr txBox="1">
            <a:spLocks noGrp="1"/>
          </p:cNvSpPr>
          <p:nvPr>
            <p:ph type="ctrTitle"/>
          </p:nvPr>
        </p:nvSpPr>
        <p:spPr>
          <a:xfrm>
            <a:off x="268760" y="3401196"/>
            <a:ext cx="8606481" cy="941141"/>
          </a:xfrm>
          <a:prstGeom prst="rect">
            <a:avLst/>
          </a:prstGeom>
          <a:noFill/>
          <a:ln>
            <a:noFill/>
          </a:ln>
        </p:spPr>
        <p:txBody>
          <a:bodyPr spcFirstLastPara="1" wrap="square" lIns="68575" tIns="34275" rIns="68575" bIns="34275" anchor="ctr" anchorCtr="0">
            <a:normAutofit fontScale="90000"/>
          </a:bodyPr>
          <a:lstStyle/>
          <a:p>
            <a:pPr marL="0" lvl="0" indent="0" algn="ctr" rtl="0">
              <a:lnSpc>
                <a:spcPct val="90000"/>
              </a:lnSpc>
              <a:spcBef>
                <a:spcPts val="0"/>
              </a:spcBef>
              <a:spcAft>
                <a:spcPts val="0"/>
              </a:spcAft>
              <a:buClr>
                <a:schemeClr val="lt1"/>
              </a:buClr>
              <a:buSzPct val="100000"/>
              <a:buFont typeface="Century Gothic"/>
              <a:buNone/>
            </a:pPr>
            <a:r>
              <a:rPr lang="de" sz="3300"/>
              <a:t>Welcome to the EAGE Annual Hackathon! </a:t>
            </a:r>
            <a:r>
              <a:rPr lang="de"/>
              <a:t> </a:t>
            </a:r>
            <a:r>
              <a:rPr lang="de" sz="3300"/>
              <a:t>Opening Session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2"/>
          <p:cNvSpPr txBox="1">
            <a:spLocks noGrp="1"/>
          </p:cNvSpPr>
          <p:nvPr>
            <p:ph type="title"/>
          </p:nvPr>
        </p:nvSpPr>
        <p:spPr>
          <a:xfrm>
            <a:off x="1492079" y="255984"/>
            <a:ext cx="7247238" cy="408384"/>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2700"/>
              <a:buFont typeface="Century Gothic"/>
              <a:buNone/>
            </a:pPr>
            <a:r>
              <a:rPr lang="de" sz="2700"/>
              <a:t>Plenum Sessions are Online (hybrid hack)</a:t>
            </a:r>
            <a:endParaRPr/>
          </a:p>
        </p:txBody>
      </p:sp>
      <p:sp>
        <p:nvSpPr>
          <p:cNvPr id="165" name="Google Shape;165;p32"/>
          <p:cNvSpPr txBox="1">
            <a:spLocks noGrp="1"/>
          </p:cNvSpPr>
          <p:nvPr>
            <p:ph type="body" idx="1"/>
          </p:nvPr>
        </p:nvSpPr>
        <p:spPr>
          <a:xfrm>
            <a:off x="1492079" y="711221"/>
            <a:ext cx="7247238" cy="4257257"/>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de" dirty="0"/>
              <a:t>Three plenum sessions:</a:t>
            </a:r>
            <a:endParaRPr dirty="0"/>
          </a:p>
          <a:p>
            <a:pPr marL="0" lvl="0" indent="0" algn="l" rtl="0">
              <a:lnSpc>
                <a:spcPct val="90000"/>
              </a:lnSpc>
              <a:spcBef>
                <a:spcPts val="800"/>
              </a:spcBef>
              <a:spcAft>
                <a:spcPts val="0"/>
              </a:spcAft>
              <a:buClr>
                <a:schemeClr val="dk1"/>
              </a:buClr>
              <a:buSzPts val="2100"/>
              <a:buNone/>
            </a:pPr>
            <a:endParaRPr dirty="0"/>
          </a:p>
          <a:p>
            <a:pPr marL="381000" lvl="0" indent="-374650" algn="l" rtl="0">
              <a:lnSpc>
                <a:spcPct val="90000"/>
              </a:lnSpc>
              <a:spcBef>
                <a:spcPts val="800"/>
              </a:spcBef>
              <a:spcAft>
                <a:spcPts val="0"/>
              </a:spcAft>
              <a:buClr>
                <a:schemeClr val="dk1"/>
              </a:buClr>
              <a:buSzPts val="2100"/>
              <a:buAutoNum type="arabicPeriod"/>
            </a:pPr>
            <a:r>
              <a:rPr lang="de" dirty="0"/>
              <a:t>Introduction (now)</a:t>
            </a:r>
            <a:endParaRPr dirty="0"/>
          </a:p>
          <a:p>
            <a:pPr marL="381000" lvl="0" indent="-374650" algn="l" rtl="0">
              <a:lnSpc>
                <a:spcPct val="90000"/>
              </a:lnSpc>
              <a:spcBef>
                <a:spcPts val="800"/>
              </a:spcBef>
              <a:spcAft>
                <a:spcPts val="0"/>
              </a:spcAft>
              <a:buClr>
                <a:schemeClr val="dk1"/>
              </a:buClr>
              <a:buSzPts val="2100"/>
              <a:buAutoNum type="arabicPeriod"/>
            </a:pPr>
            <a:r>
              <a:rPr lang="de" dirty="0"/>
              <a:t>Code Freeze and Final Presentation Instructions</a:t>
            </a:r>
            <a:endParaRPr dirty="0"/>
          </a:p>
          <a:p>
            <a:pPr marL="381000" lvl="0" indent="-374650" algn="l" rtl="0">
              <a:lnSpc>
                <a:spcPct val="90000"/>
              </a:lnSpc>
              <a:spcBef>
                <a:spcPts val="800"/>
              </a:spcBef>
              <a:spcAft>
                <a:spcPts val="0"/>
              </a:spcAft>
              <a:buClr>
                <a:schemeClr val="dk1"/>
              </a:buClr>
              <a:buSzPts val="2100"/>
              <a:buAutoNum type="arabicPeriod"/>
            </a:pPr>
            <a:r>
              <a:rPr lang="de" dirty="0"/>
              <a:t>Final Presentations</a:t>
            </a:r>
            <a:endParaRPr dirty="0"/>
          </a:p>
          <a:p>
            <a:pPr marL="0" lvl="0" indent="0" algn="l" rtl="0">
              <a:lnSpc>
                <a:spcPct val="90000"/>
              </a:lnSpc>
              <a:spcBef>
                <a:spcPts val="800"/>
              </a:spcBef>
              <a:spcAft>
                <a:spcPts val="0"/>
              </a:spcAft>
              <a:buClr>
                <a:schemeClr val="dk1"/>
              </a:buClr>
              <a:buSzPts val="2100"/>
              <a:buNone/>
            </a:pPr>
            <a:endParaRPr dirty="0"/>
          </a:p>
          <a:p>
            <a:pPr marL="0" lvl="0" indent="0" algn="l" rtl="0">
              <a:lnSpc>
                <a:spcPct val="90000"/>
              </a:lnSpc>
              <a:spcBef>
                <a:spcPts val="800"/>
              </a:spcBef>
              <a:spcAft>
                <a:spcPts val="0"/>
              </a:spcAft>
              <a:buClr>
                <a:schemeClr val="dk1"/>
              </a:buClr>
              <a:buSzPts val="2100"/>
              <a:buNone/>
            </a:pPr>
            <a:r>
              <a:rPr lang="de" dirty="0"/>
              <a:t>Every plenum session will be on </a:t>
            </a:r>
            <a:r>
              <a:rPr lang="de" u="sng" dirty="0">
                <a:solidFill>
                  <a:schemeClr val="hlink"/>
                </a:solidFill>
                <a:hlinkClick r:id="rId3"/>
              </a:rPr>
              <a:t>Jitsi Meet </a:t>
            </a:r>
            <a:r>
              <a:rPr lang="de" dirty="0"/>
              <a:t>at the same link as this one.  Make sure you have your VPN off.</a:t>
            </a:r>
            <a:endParaRPr dirty="0"/>
          </a:p>
          <a:p>
            <a:pPr marL="0" lvl="0" indent="0" algn="l" rtl="0">
              <a:lnSpc>
                <a:spcPct val="90000"/>
              </a:lnSpc>
              <a:spcBef>
                <a:spcPts val="800"/>
              </a:spcBef>
              <a:spcAft>
                <a:spcPts val="0"/>
              </a:spcAft>
              <a:buClr>
                <a:schemeClr val="dk1"/>
              </a:buClr>
              <a:buSzPts val="2100"/>
              <a:buNone/>
            </a:pPr>
            <a:endParaRPr dirty="0"/>
          </a:p>
          <a:p>
            <a:pPr marL="0" lvl="0" indent="0" algn="l" rtl="0">
              <a:lnSpc>
                <a:spcPct val="90000"/>
              </a:lnSpc>
              <a:spcBef>
                <a:spcPts val="800"/>
              </a:spcBef>
              <a:spcAft>
                <a:spcPts val="0"/>
              </a:spcAft>
              <a:buClr>
                <a:schemeClr val="dk1"/>
              </a:buClr>
              <a:buSzPts val="2100"/>
              <a:buNone/>
            </a:pPr>
            <a:r>
              <a:rPr lang="de" dirty="0"/>
              <a:t>You are welcome to have your own team meetings using whichever tool you like.</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23"/>
          <p:cNvSpPr txBox="1">
            <a:spLocks noGrp="1"/>
          </p:cNvSpPr>
          <p:nvPr>
            <p:ph type="ctrTitle"/>
          </p:nvPr>
        </p:nvSpPr>
        <p:spPr>
          <a:xfrm>
            <a:off x="268760" y="3401196"/>
            <a:ext cx="8606400" cy="9411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lt1"/>
              </a:buClr>
              <a:buSzPts val="4500"/>
              <a:buFont typeface="Century Gothic"/>
              <a:buNone/>
            </a:pPr>
            <a:r>
              <a:rPr lang="de"/>
              <a:t>Introduction to Interpretability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3"/>
          <p:cNvSpPr txBox="1">
            <a:spLocks noGrp="1"/>
          </p:cNvSpPr>
          <p:nvPr>
            <p:ph type="ctrTitle" idx="4294967295"/>
          </p:nvPr>
        </p:nvSpPr>
        <p:spPr>
          <a:xfrm>
            <a:off x="311708" y="744575"/>
            <a:ext cx="8520600" cy="2052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de" sz="4800"/>
              <a:t>Introduction to Interpretability</a:t>
            </a:r>
            <a:endParaRPr sz="4800"/>
          </a:p>
        </p:txBody>
      </p:sp>
      <p:sp>
        <p:nvSpPr>
          <p:cNvPr id="171" name="Google Shape;171;p33"/>
          <p:cNvSpPr txBox="1"/>
          <p:nvPr/>
        </p:nvSpPr>
        <p:spPr>
          <a:xfrm>
            <a:off x="2143125" y="4538450"/>
            <a:ext cx="5056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3"/>
              </a:rPr>
              <a:t>https://christophm.github.io/interpretable-ml-book/</a:t>
            </a:r>
            <a:r>
              <a:rPr lang="de"/>
              <a:t> </a:t>
            </a:r>
            <a:endParaRPr/>
          </a:p>
        </p:txBody>
      </p:sp>
      <p:pic>
        <p:nvPicPr>
          <p:cNvPr id="172" name="Google Shape;172;p33"/>
          <p:cNvPicPr preferRelativeResize="0"/>
          <p:nvPr/>
        </p:nvPicPr>
        <p:blipFill>
          <a:blip r:embed="rId4">
            <a:alphaModFix/>
          </a:blip>
          <a:stretch>
            <a:fillRect/>
          </a:stretch>
        </p:blipFill>
        <p:spPr>
          <a:xfrm>
            <a:off x="3502300" y="1892250"/>
            <a:ext cx="1900975" cy="25355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4"/>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What is interpretability?</a:t>
            </a:r>
            <a:endParaRPr/>
          </a:p>
        </p:txBody>
      </p:sp>
      <p:sp>
        <p:nvSpPr>
          <p:cNvPr id="178" name="Google Shape;178;p34"/>
          <p:cNvSpPr txBox="1"/>
          <p:nvPr/>
        </p:nvSpPr>
        <p:spPr>
          <a:xfrm>
            <a:off x="6397350" y="4658575"/>
            <a:ext cx="102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3"/>
              </a:rPr>
              <a:t>[Source]</a:t>
            </a:r>
            <a:endParaRPr/>
          </a:p>
        </p:txBody>
      </p:sp>
      <p:sp>
        <p:nvSpPr>
          <p:cNvPr id="179" name="Google Shape;179;p34"/>
          <p:cNvSpPr txBox="1"/>
          <p:nvPr/>
        </p:nvSpPr>
        <p:spPr>
          <a:xfrm>
            <a:off x="627750" y="3825813"/>
            <a:ext cx="78885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1300" b="1">
                <a:solidFill>
                  <a:srgbClr val="333333"/>
                </a:solidFill>
                <a:highlight>
                  <a:srgbClr val="FFFFFF"/>
                </a:highlight>
              </a:rPr>
              <a:t>Interpretable Machine Learning</a:t>
            </a:r>
            <a:r>
              <a:rPr lang="de" sz="1300">
                <a:solidFill>
                  <a:srgbClr val="333333"/>
                </a:solidFill>
                <a:highlight>
                  <a:srgbClr val="FFFFFF"/>
                </a:highlight>
              </a:rPr>
              <a:t> refers to methods and models that make the behavior and predictions of machine learning systems understandable to humans</a:t>
            </a:r>
            <a:endParaRPr sz="1500"/>
          </a:p>
        </p:txBody>
      </p:sp>
      <p:sp>
        <p:nvSpPr>
          <p:cNvPr id="180" name="Google Shape;180;p34"/>
          <p:cNvSpPr txBox="1"/>
          <p:nvPr/>
        </p:nvSpPr>
        <p:spPr>
          <a:xfrm>
            <a:off x="484900" y="1324850"/>
            <a:ext cx="8312700" cy="1970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de" sz="2000" b="1">
                <a:solidFill>
                  <a:srgbClr val="333333"/>
                </a:solidFill>
                <a:highlight>
                  <a:srgbClr val="FFFFFF"/>
                </a:highlight>
              </a:rPr>
              <a:t>General:</a:t>
            </a:r>
            <a:br>
              <a:rPr lang="de" sz="1500" b="1">
                <a:solidFill>
                  <a:srgbClr val="333333"/>
                </a:solidFill>
                <a:highlight>
                  <a:srgbClr val="FFFFFF"/>
                </a:highlight>
              </a:rPr>
            </a:br>
            <a:br>
              <a:rPr lang="de" sz="1200">
                <a:solidFill>
                  <a:srgbClr val="333333"/>
                </a:solidFill>
                <a:highlight>
                  <a:srgbClr val="FFFFFF"/>
                </a:highlight>
              </a:rPr>
            </a:br>
            <a:r>
              <a:rPr lang="de" b="1">
                <a:solidFill>
                  <a:srgbClr val="333333"/>
                </a:solidFill>
                <a:highlight>
                  <a:srgbClr val="FFFFFF"/>
                </a:highlight>
              </a:rPr>
              <a:t>Interpretability is the degree to which a human can understand the cause of a decision.</a:t>
            </a:r>
            <a:r>
              <a:rPr lang="de">
                <a:solidFill>
                  <a:srgbClr val="333333"/>
                </a:solidFill>
                <a:highlight>
                  <a:srgbClr val="FFFFFF"/>
                </a:highlight>
              </a:rPr>
              <a:t> </a:t>
            </a:r>
            <a:br>
              <a:rPr lang="de">
                <a:solidFill>
                  <a:srgbClr val="333333"/>
                </a:solidFill>
                <a:highlight>
                  <a:srgbClr val="FFFFFF"/>
                </a:highlight>
              </a:rPr>
            </a:br>
            <a:br>
              <a:rPr lang="de" sz="1200">
                <a:solidFill>
                  <a:srgbClr val="333333"/>
                </a:solidFill>
                <a:highlight>
                  <a:srgbClr val="FFFFFF"/>
                </a:highlight>
              </a:rPr>
            </a:br>
            <a:endParaRPr sz="1200">
              <a:solidFill>
                <a:srgbClr val="333333"/>
              </a:solidFill>
              <a:highlight>
                <a:srgbClr val="FFFFFF"/>
              </a:highlight>
            </a:endParaRPr>
          </a:p>
          <a:p>
            <a:pPr marL="0" lvl="0" indent="0" algn="ctr" rtl="0">
              <a:spcBef>
                <a:spcPts val="0"/>
              </a:spcBef>
              <a:spcAft>
                <a:spcPts val="0"/>
              </a:spcAft>
              <a:buNone/>
            </a:pPr>
            <a:r>
              <a:rPr lang="de" sz="2000" b="1">
                <a:solidFill>
                  <a:srgbClr val="333333"/>
                </a:solidFill>
                <a:highlight>
                  <a:srgbClr val="FFFFFF"/>
                </a:highlight>
              </a:rPr>
              <a:t>Model-Oriented:</a:t>
            </a:r>
            <a:br>
              <a:rPr lang="de" sz="1500" b="1">
                <a:solidFill>
                  <a:srgbClr val="333333"/>
                </a:solidFill>
                <a:highlight>
                  <a:srgbClr val="FFFFFF"/>
                </a:highlight>
              </a:rPr>
            </a:br>
            <a:br>
              <a:rPr lang="de" sz="1200">
                <a:solidFill>
                  <a:srgbClr val="333333"/>
                </a:solidFill>
                <a:highlight>
                  <a:srgbClr val="FFFFFF"/>
                </a:highlight>
              </a:rPr>
            </a:br>
            <a:r>
              <a:rPr lang="de" b="1">
                <a:solidFill>
                  <a:srgbClr val="333333"/>
                </a:solidFill>
                <a:highlight>
                  <a:srgbClr val="FFFFFF"/>
                </a:highlight>
              </a:rPr>
              <a:t>Interpretability is the degree to which a human can consistently predict the model’s result</a:t>
            </a:r>
            <a:r>
              <a:rPr lang="de">
                <a:solidFill>
                  <a:srgbClr val="333333"/>
                </a:solidFill>
                <a:highlight>
                  <a:srgbClr val="FFFFFF"/>
                </a:highlight>
              </a:rPr>
              <a:t>.</a:t>
            </a:r>
            <a:endParaRPr sz="1600"/>
          </a:p>
        </p:txBody>
      </p:sp>
      <p:sp>
        <p:nvSpPr>
          <p:cNvPr id="181" name="Google Shape;181;p34"/>
          <p:cNvSpPr txBox="1"/>
          <p:nvPr/>
        </p:nvSpPr>
        <p:spPr>
          <a:xfrm>
            <a:off x="6144000" y="3208750"/>
            <a:ext cx="30000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de" sz="1200">
                <a:solidFill>
                  <a:srgbClr val="333333"/>
                </a:solidFill>
                <a:highlight>
                  <a:srgbClr val="FFFFFF"/>
                </a:highlight>
              </a:rPr>
              <a:t>Miller (2017): </a:t>
            </a:r>
            <a:endParaRPr/>
          </a:p>
        </p:txBody>
      </p:sp>
      <p:sp>
        <p:nvSpPr>
          <p:cNvPr id="182" name="Google Shape;182;p34"/>
          <p:cNvSpPr txBox="1"/>
          <p:nvPr/>
        </p:nvSpPr>
        <p:spPr>
          <a:xfrm>
            <a:off x="1151650" y="4546025"/>
            <a:ext cx="6312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5"/>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de"/>
              <a:t>Why and when do we care about interpretability?</a:t>
            </a:r>
            <a:endParaRPr/>
          </a:p>
        </p:txBody>
      </p:sp>
      <p:sp>
        <p:nvSpPr>
          <p:cNvPr id="188" name="Google Shape;188;p35"/>
          <p:cNvSpPr txBox="1">
            <a:spLocks noGrp="1"/>
          </p:cNvSpPr>
          <p:nvPr>
            <p:ph type="body" idx="1"/>
          </p:nvPr>
        </p:nvSpPr>
        <p:spPr>
          <a:xfrm>
            <a:off x="311700" y="1152475"/>
            <a:ext cx="8520600" cy="3809100"/>
          </a:xfrm>
          <a:prstGeom prst="rect">
            <a:avLst/>
          </a:prstGeom>
        </p:spPr>
        <p:txBody>
          <a:bodyPr spcFirstLastPara="1" wrap="square" lIns="68575" tIns="34275" rIns="68575" bIns="34275" anchor="t" anchorCtr="0">
            <a:noAutofit/>
          </a:bodyPr>
          <a:lstStyle/>
          <a:p>
            <a:pPr marL="457200" lvl="0" indent="-304800" algn="l" rtl="0">
              <a:lnSpc>
                <a:spcPct val="100000"/>
              </a:lnSpc>
              <a:spcBef>
                <a:spcPts val="800"/>
              </a:spcBef>
              <a:spcAft>
                <a:spcPts val="0"/>
              </a:spcAft>
              <a:buSzPts val="1200"/>
              <a:buChar char="-"/>
            </a:pPr>
            <a:r>
              <a:rPr lang="de" sz="1200"/>
              <a:t>Gain knowledge - do science</a:t>
            </a:r>
            <a:endParaRPr sz="1200"/>
          </a:p>
          <a:p>
            <a:pPr marL="457200" lvl="0" indent="-304800" algn="l" rtl="0">
              <a:lnSpc>
                <a:spcPct val="100000"/>
              </a:lnSpc>
              <a:spcBef>
                <a:spcPts val="1200"/>
              </a:spcBef>
              <a:spcAft>
                <a:spcPts val="0"/>
              </a:spcAft>
              <a:buSzPts val="1200"/>
              <a:buChar char="-"/>
            </a:pPr>
            <a:r>
              <a:rPr lang="de" sz="1200"/>
              <a:t>Safety Measures</a:t>
            </a:r>
            <a:endParaRPr sz="1200"/>
          </a:p>
          <a:p>
            <a:pPr marL="457200" lvl="0" indent="-304800" algn="l" rtl="0">
              <a:lnSpc>
                <a:spcPct val="100000"/>
              </a:lnSpc>
              <a:spcBef>
                <a:spcPts val="1200"/>
              </a:spcBef>
              <a:spcAft>
                <a:spcPts val="0"/>
              </a:spcAft>
              <a:buSzPts val="1200"/>
              <a:buChar char="-"/>
            </a:pPr>
            <a:r>
              <a:rPr lang="de" sz="1200"/>
              <a:t>Detecting Bias</a:t>
            </a:r>
            <a:endParaRPr sz="1200"/>
          </a:p>
          <a:p>
            <a:pPr marL="457200" lvl="0" indent="-304800" algn="l" rtl="0">
              <a:lnSpc>
                <a:spcPct val="100000"/>
              </a:lnSpc>
              <a:spcBef>
                <a:spcPts val="1200"/>
              </a:spcBef>
              <a:spcAft>
                <a:spcPts val="0"/>
              </a:spcAft>
              <a:buSzPts val="1200"/>
              <a:buChar char="-"/>
            </a:pPr>
            <a:r>
              <a:rPr lang="de" sz="1200"/>
              <a:t>Social Acceptance</a:t>
            </a:r>
            <a:endParaRPr sz="1200"/>
          </a:p>
          <a:p>
            <a:pPr marL="457200" lvl="0" indent="-304800" algn="l" rtl="0">
              <a:lnSpc>
                <a:spcPct val="100000"/>
              </a:lnSpc>
              <a:spcBef>
                <a:spcPts val="1200"/>
              </a:spcBef>
              <a:spcAft>
                <a:spcPts val="0"/>
              </a:spcAft>
              <a:buSzPts val="1200"/>
              <a:buChar char="-"/>
            </a:pPr>
            <a:r>
              <a:rPr lang="de" sz="1200"/>
              <a:t>Debugging and auditing</a:t>
            </a:r>
            <a:endParaRPr sz="1200"/>
          </a:p>
          <a:p>
            <a:pPr marL="457200" lvl="0" indent="-304800" algn="l" rtl="0">
              <a:lnSpc>
                <a:spcPct val="100000"/>
              </a:lnSpc>
              <a:spcBef>
                <a:spcPts val="1200"/>
              </a:spcBef>
              <a:spcAft>
                <a:spcPts val="0"/>
              </a:spcAft>
              <a:buSzPts val="1200"/>
              <a:buChar char="-"/>
            </a:pPr>
            <a:r>
              <a:rPr lang="de" sz="1200"/>
              <a:t>Checking for Traits: </a:t>
            </a:r>
            <a:endParaRPr sz="1200"/>
          </a:p>
          <a:p>
            <a:pPr marL="914400" lvl="1" indent="-304800" algn="l" rtl="0">
              <a:lnSpc>
                <a:spcPct val="100000"/>
              </a:lnSpc>
              <a:spcBef>
                <a:spcPts val="1200"/>
              </a:spcBef>
              <a:spcAft>
                <a:spcPts val="0"/>
              </a:spcAft>
              <a:buSzPts val="1200"/>
              <a:buChar char="-"/>
            </a:pPr>
            <a:r>
              <a:rPr lang="de" sz="1200"/>
              <a:t>Fairness, </a:t>
            </a:r>
            <a:endParaRPr sz="1200"/>
          </a:p>
          <a:p>
            <a:pPr marL="914400" lvl="1" indent="-304800" algn="l" rtl="0">
              <a:lnSpc>
                <a:spcPct val="100000"/>
              </a:lnSpc>
              <a:spcBef>
                <a:spcPts val="1200"/>
              </a:spcBef>
              <a:spcAft>
                <a:spcPts val="0"/>
              </a:spcAft>
              <a:buSzPts val="1200"/>
              <a:buChar char="-"/>
            </a:pPr>
            <a:r>
              <a:rPr lang="de" sz="1200"/>
              <a:t>Privacy, </a:t>
            </a:r>
            <a:endParaRPr sz="1200"/>
          </a:p>
          <a:p>
            <a:pPr marL="914400" lvl="1" indent="-304800" algn="l" rtl="0">
              <a:lnSpc>
                <a:spcPct val="100000"/>
              </a:lnSpc>
              <a:spcBef>
                <a:spcPts val="1200"/>
              </a:spcBef>
              <a:spcAft>
                <a:spcPts val="0"/>
              </a:spcAft>
              <a:buSzPts val="1200"/>
              <a:buChar char="-"/>
            </a:pPr>
            <a:r>
              <a:rPr lang="de" sz="1200"/>
              <a:t>Reliability, </a:t>
            </a:r>
            <a:endParaRPr sz="1200"/>
          </a:p>
          <a:p>
            <a:pPr marL="914400" lvl="1" indent="-304800" algn="l" rtl="0">
              <a:lnSpc>
                <a:spcPct val="100000"/>
              </a:lnSpc>
              <a:spcBef>
                <a:spcPts val="1200"/>
              </a:spcBef>
              <a:spcAft>
                <a:spcPts val="0"/>
              </a:spcAft>
              <a:buSzPts val="1200"/>
              <a:buChar char="-"/>
            </a:pPr>
            <a:r>
              <a:rPr lang="de" sz="1200"/>
              <a:t>Causality, </a:t>
            </a:r>
            <a:endParaRPr sz="1200"/>
          </a:p>
          <a:p>
            <a:pPr marL="914400" lvl="1" indent="-304800" algn="l" rtl="0">
              <a:lnSpc>
                <a:spcPct val="100000"/>
              </a:lnSpc>
              <a:spcBef>
                <a:spcPts val="1200"/>
              </a:spcBef>
              <a:spcAft>
                <a:spcPts val="0"/>
              </a:spcAft>
              <a:buSzPts val="1200"/>
              <a:buChar char="-"/>
            </a:pPr>
            <a:r>
              <a:rPr lang="de" sz="1200"/>
              <a:t>Trust </a:t>
            </a:r>
            <a:endParaRPr sz="1200"/>
          </a:p>
          <a:p>
            <a:pPr marL="457200" lvl="0" indent="-304800" algn="l" rtl="0">
              <a:lnSpc>
                <a:spcPct val="100000"/>
              </a:lnSpc>
              <a:spcBef>
                <a:spcPts val="1200"/>
              </a:spcBef>
              <a:spcAft>
                <a:spcPts val="1200"/>
              </a:spcAft>
              <a:buSzPts val="1200"/>
              <a:buChar char="-"/>
            </a:pPr>
            <a:r>
              <a:rPr lang="de" sz="1200"/>
              <a:t>And more…</a:t>
            </a:r>
            <a:endParaRPr sz="1200"/>
          </a:p>
        </p:txBody>
      </p:sp>
      <p:sp>
        <p:nvSpPr>
          <p:cNvPr id="189" name="Google Shape;189;p35"/>
          <p:cNvSpPr txBox="1"/>
          <p:nvPr/>
        </p:nvSpPr>
        <p:spPr>
          <a:xfrm>
            <a:off x="6244950" y="4658575"/>
            <a:ext cx="102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3"/>
              </a:rPr>
              <a:t>[Source]</a:t>
            </a:r>
            <a:endParaRPr/>
          </a:p>
        </p:txBody>
      </p:sp>
      <p:pic>
        <p:nvPicPr>
          <p:cNvPr id="190" name="Google Shape;190;p35"/>
          <p:cNvPicPr preferRelativeResize="0"/>
          <p:nvPr/>
        </p:nvPicPr>
        <p:blipFill>
          <a:blip r:embed="rId4">
            <a:alphaModFix/>
          </a:blip>
          <a:stretch>
            <a:fillRect/>
          </a:stretch>
        </p:blipFill>
        <p:spPr>
          <a:xfrm>
            <a:off x="5720825" y="1017725"/>
            <a:ext cx="2904075" cy="3436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6"/>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When we might avoid Interpretability?</a:t>
            </a:r>
            <a:endParaRPr/>
          </a:p>
        </p:txBody>
      </p:sp>
      <p:sp>
        <p:nvSpPr>
          <p:cNvPr id="196" name="Google Shape;196;p36"/>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457200" lvl="0" indent="-361950" algn="l" rtl="0">
              <a:lnSpc>
                <a:spcPct val="150000"/>
              </a:lnSpc>
              <a:spcBef>
                <a:spcPts val="800"/>
              </a:spcBef>
              <a:spcAft>
                <a:spcPts val="0"/>
              </a:spcAft>
              <a:buSzPts val="2100"/>
              <a:buChar char="-"/>
            </a:pPr>
            <a:r>
              <a:rPr lang="de"/>
              <a:t>Our models have no significant impact</a:t>
            </a:r>
            <a:endParaRPr/>
          </a:p>
          <a:p>
            <a:pPr marL="457200" lvl="0" indent="-361950" algn="l" rtl="0">
              <a:lnSpc>
                <a:spcPct val="150000"/>
              </a:lnSpc>
              <a:spcBef>
                <a:spcPts val="1200"/>
              </a:spcBef>
              <a:spcAft>
                <a:spcPts val="0"/>
              </a:spcAft>
              <a:buSzPts val="2100"/>
              <a:buChar char="-"/>
            </a:pPr>
            <a:r>
              <a:rPr lang="de"/>
              <a:t>Not interested in gaining additional insights on the task</a:t>
            </a:r>
            <a:endParaRPr/>
          </a:p>
          <a:p>
            <a:pPr marL="457200" lvl="0" indent="-361950" algn="l" rtl="0">
              <a:lnSpc>
                <a:spcPct val="150000"/>
              </a:lnSpc>
              <a:spcBef>
                <a:spcPts val="1200"/>
              </a:spcBef>
              <a:spcAft>
                <a:spcPts val="0"/>
              </a:spcAft>
              <a:buSzPts val="2100"/>
              <a:buChar char="-"/>
            </a:pPr>
            <a:r>
              <a:rPr lang="de"/>
              <a:t>When we anticipate manipulation</a:t>
            </a:r>
            <a:endParaRPr/>
          </a:p>
          <a:p>
            <a:pPr marL="0" lvl="0" indent="0" algn="l" rtl="0">
              <a:lnSpc>
                <a:spcPct val="150000"/>
              </a:lnSpc>
              <a:spcBef>
                <a:spcPts val="1200"/>
              </a:spcBef>
              <a:spcAft>
                <a:spcPts val="1200"/>
              </a:spcAft>
              <a:buNone/>
            </a:pPr>
            <a:r>
              <a:rPr lang="de"/>
              <a:t>Example: Netflix movie recommendation (no significant impact for individual), </a:t>
            </a:r>
            <a:br>
              <a:rPr lang="de"/>
            </a:br>
            <a:r>
              <a:rPr lang="de"/>
              <a:t>physical model of a thrown object (well understood), </a:t>
            </a:r>
            <a:endParaRPr/>
          </a:p>
        </p:txBody>
      </p:sp>
      <p:sp>
        <p:nvSpPr>
          <p:cNvPr id="197" name="Google Shape;197;p36"/>
          <p:cNvSpPr txBox="1"/>
          <p:nvPr/>
        </p:nvSpPr>
        <p:spPr>
          <a:xfrm>
            <a:off x="6397350" y="4658575"/>
            <a:ext cx="102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3"/>
              </a:rPr>
              <a:t>[Source]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7"/>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Taxonomy of Interpretability</a:t>
            </a:r>
            <a:endParaRPr/>
          </a:p>
        </p:txBody>
      </p:sp>
      <p:sp>
        <p:nvSpPr>
          <p:cNvPr id="203" name="Google Shape;203;p37"/>
          <p:cNvSpPr txBox="1">
            <a:spLocks noGrp="1"/>
          </p:cNvSpPr>
          <p:nvPr>
            <p:ph type="body" idx="1"/>
          </p:nvPr>
        </p:nvSpPr>
        <p:spPr>
          <a:xfrm>
            <a:off x="311700" y="1152475"/>
            <a:ext cx="8520600" cy="35061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de"/>
              <a:t>Intrinsic vs. Post-Hoc methods:</a:t>
            </a:r>
            <a:endParaRPr/>
          </a:p>
          <a:p>
            <a:pPr marL="457200" lvl="0" indent="-361950" algn="l" rtl="0">
              <a:spcBef>
                <a:spcPts val="1200"/>
              </a:spcBef>
              <a:spcAft>
                <a:spcPts val="0"/>
              </a:spcAft>
              <a:buSzPts val="2100"/>
              <a:buChar char="-"/>
            </a:pPr>
            <a:r>
              <a:rPr lang="de"/>
              <a:t>Is interpretability a feature of the model / method, or do we apply a method to analyze a model after it has been obtained / trained.</a:t>
            </a:r>
            <a:endParaRPr/>
          </a:p>
          <a:p>
            <a:pPr marL="0" lvl="0" indent="0" algn="l" rtl="0">
              <a:spcBef>
                <a:spcPts val="1200"/>
              </a:spcBef>
              <a:spcAft>
                <a:spcPts val="0"/>
              </a:spcAft>
              <a:buNone/>
            </a:pPr>
            <a:r>
              <a:rPr lang="de"/>
              <a:t>According to result of the interpretation method:</a:t>
            </a:r>
            <a:endParaRPr/>
          </a:p>
          <a:p>
            <a:pPr marL="457200" lvl="0" indent="-361950" algn="l" rtl="0">
              <a:spcBef>
                <a:spcPts val="1200"/>
              </a:spcBef>
              <a:spcAft>
                <a:spcPts val="0"/>
              </a:spcAft>
              <a:buSzPts val="2100"/>
              <a:buChar char="-"/>
            </a:pPr>
            <a:r>
              <a:rPr lang="de"/>
              <a:t>Feature statistics, Feature visualizations, Model internals, …</a:t>
            </a:r>
            <a:endParaRPr/>
          </a:p>
          <a:p>
            <a:pPr marL="0" lvl="0" indent="0" algn="l" rtl="0">
              <a:spcBef>
                <a:spcPts val="1200"/>
              </a:spcBef>
              <a:spcAft>
                <a:spcPts val="0"/>
              </a:spcAft>
              <a:buNone/>
            </a:pPr>
            <a:r>
              <a:rPr lang="de"/>
              <a:t>Model Specific vs. Model Agnostic Methods</a:t>
            </a:r>
            <a:endParaRPr/>
          </a:p>
          <a:p>
            <a:pPr marL="0" lvl="0" indent="0" algn="l" rtl="0">
              <a:spcBef>
                <a:spcPts val="1200"/>
              </a:spcBef>
              <a:spcAft>
                <a:spcPts val="0"/>
              </a:spcAft>
              <a:buNone/>
            </a:pPr>
            <a:r>
              <a:rPr lang="de"/>
              <a:t>Local vs. Global Methods:</a:t>
            </a:r>
            <a:endParaRPr/>
          </a:p>
          <a:p>
            <a:pPr marL="457200" lvl="0" indent="-361950" algn="l" rtl="0">
              <a:spcBef>
                <a:spcPts val="1200"/>
              </a:spcBef>
              <a:spcAft>
                <a:spcPts val="1200"/>
              </a:spcAft>
              <a:buSzPts val="2100"/>
              <a:buChar char="-"/>
            </a:pPr>
            <a:r>
              <a:rPr lang="de"/>
              <a:t>Does the method explain a single prediction, or the entire model as a whole?</a:t>
            </a:r>
            <a:endParaRPr/>
          </a:p>
        </p:txBody>
      </p:sp>
      <p:sp>
        <p:nvSpPr>
          <p:cNvPr id="204" name="Google Shape;204;p37"/>
          <p:cNvSpPr txBox="1"/>
          <p:nvPr/>
        </p:nvSpPr>
        <p:spPr>
          <a:xfrm>
            <a:off x="6397350" y="4658575"/>
            <a:ext cx="102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3"/>
              </a:rPr>
              <a:t>[Source]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8"/>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Interpretable Models</a:t>
            </a:r>
            <a:endParaRPr/>
          </a:p>
        </p:txBody>
      </p:sp>
      <p:sp>
        <p:nvSpPr>
          <p:cNvPr id="210" name="Google Shape;210;p38"/>
          <p:cNvSpPr txBox="1">
            <a:spLocks noGrp="1"/>
          </p:cNvSpPr>
          <p:nvPr>
            <p:ph type="body" idx="1"/>
          </p:nvPr>
        </p:nvSpPr>
        <p:spPr>
          <a:xfrm>
            <a:off x="311700" y="1533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de"/>
              <a:t>Useful properties of models for interpretability:</a:t>
            </a:r>
            <a:endParaRPr/>
          </a:p>
          <a:p>
            <a:pPr marL="457200" lvl="0" indent="-330200" algn="l" rtl="0">
              <a:spcBef>
                <a:spcPts val="1200"/>
              </a:spcBef>
              <a:spcAft>
                <a:spcPts val="0"/>
              </a:spcAft>
              <a:buSzPts val="1600"/>
              <a:buChar char="-"/>
            </a:pPr>
            <a:r>
              <a:rPr lang="de" sz="1600" b="1"/>
              <a:t>Linearity:</a:t>
            </a:r>
            <a:r>
              <a:rPr lang="de" sz="1600"/>
              <a:t> Relationship between features and target is modelled linear</a:t>
            </a:r>
            <a:endParaRPr sz="1600"/>
          </a:p>
          <a:p>
            <a:pPr marL="457200" lvl="0" indent="-330200" algn="l" rtl="0">
              <a:spcBef>
                <a:spcPts val="1200"/>
              </a:spcBef>
              <a:spcAft>
                <a:spcPts val="0"/>
              </a:spcAft>
              <a:buSzPts val="1600"/>
              <a:buChar char="-"/>
            </a:pPr>
            <a:r>
              <a:rPr lang="de" sz="1600" b="1"/>
              <a:t>Monotonicity:</a:t>
            </a:r>
            <a:r>
              <a:rPr lang="de" sz="1600"/>
              <a:t> An increase in a feature will always lead to an increase or decrease of the target. Easier understanding of relationships between inputs and output.</a:t>
            </a:r>
            <a:endParaRPr sz="1600"/>
          </a:p>
          <a:p>
            <a:pPr marL="457200" lvl="0" indent="-330200" algn="l" rtl="0">
              <a:spcBef>
                <a:spcPts val="1200"/>
              </a:spcBef>
              <a:spcAft>
                <a:spcPts val="0"/>
              </a:spcAft>
              <a:buSzPts val="1600"/>
              <a:buChar char="-"/>
            </a:pPr>
            <a:r>
              <a:rPr lang="de" sz="1600" b="1"/>
              <a:t>In-built Feature Interactions:</a:t>
            </a:r>
            <a:r>
              <a:rPr lang="de" sz="1600"/>
              <a:t> Can improve predictive performance, but too complex interactions will hurt interpretability.</a:t>
            </a:r>
            <a:endParaRPr sz="1600"/>
          </a:p>
          <a:p>
            <a:pPr marL="0" lvl="0" indent="0" algn="l" rtl="0">
              <a:spcBef>
                <a:spcPts val="1200"/>
              </a:spcBef>
              <a:spcAft>
                <a:spcPts val="1200"/>
              </a:spcAft>
              <a:buNone/>
            </a:pPr>
            <a:r>
              <a:rPr lang="de" sz="1600"/>
              <a:t>Examples of interpretable models: </a:t>
            </a:r>
            <a:br>
              <a:rPr lang="de" sz="1600"/>
            </a:br>
            <a:r>
              <a:rPr lang="de" sz="1600"/>
              <a:t>  -    Linear Regression, Logistic Regression, Decision Trees, RuleFit, Naive Bayes, </a:t>
            </a:r>
            <a:endParaRPr sz="1600"/>
          </a:p>
        </p:txBody>
      </p:sp>
      <p:sp>
        <p:nvSpPr>
          <p:cNvPr id="211" name="Google Shape;211;p38"/>
          <p:cNvSpPr txBox="1"/>
          <p:nvPr/>
        </p:nvSpPr>
        <p:spPr>
          <a:xfrm>
            <a:off x="6255975" y="4622325"/>
            <a:ext cx="100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3"/>
              </a:rPr>
              <a:t>[Source] </a:t>
            </a:r>
            <a:endParaRPr/>
          </a:p>
        </p:txBody>
      </p:sp>
      <p:pic>
        <p:nvPicPr>
          <p:cNvPr id="212" name="Google Shape;212;p38"/>
          <p:cNvPicPr preferRelativeResize="0"/>
          <p:nvPr/>
        </p:nvPicPr>
        <p:blipFill>
          <a:blip r:embed="rId4">
            <a:alphaModFix/>
          </a:blip>
          <a:stretch>
            <a:fillRect/>
          </a:stretch>
        </p:blipFill>
        <p:spPr>
          <a:xfrm>
            <a:off x="6313725" y="77900"/>
            <a:ext cx="2648350" cy="1804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Model Agnostic Methods</a:t>
            </a:r>
            <a:endParaRPr/>
          </a:p>
        </p:txBody>
      </p:sp>
      <p:sp>
        <p:nvSpPr>
          <p:cNvPr id="218" name="Google Shape;218;p39"/>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de"/>
              <a:t>Advantage: Flexbility. Use whatever model you like. </a:t>
            </a:r>
            <a:endParaRPr/>
          </a:p>
          <a:p>
            <a:pPr marL="0" lvl="0" indent="0" algn="l" rtl="0">
              <a:spcBef>
                <a:spcPts val="1200"/>
              </a:spcBef>
              <a:spcAft>
                <a:spcPts val="0"/>
              </a:spcAft>
              <a:buNone/>
            </a:pPr>
            <a:r>
              <a:rPr lang="de"/>
              <a:t>Some desireable aspects of Model Agnostic Methods:</a:t>
            </a:r>
            <a:endParaRPr/>
          </a:p>
          <a:p>
            <a:pPr marL="457200" lvl="0" indent="-317500" algn="l" rtl="0">
              <a:spcBef>
                <a:spcPts val="1200"/>
              </a:spcBef>
              <a:spcAft>
                <a:spcPts val="0"/>
              </a:spcAft>
              <a:buSzPts val="1400"/>
              <a:buChar char="-"/>
            </a:pPr>
            <a:r>
              <a:rPr lang="de" sz="1400" b="1"/>
              <a:t>Model Flexibility:</a:t>
            </a:r>
            <a:r>
              <a:rPr lang="de" sz="1400"/>
              <a:t> Can work with any machine learning method</a:t>
            </a:r>
            <a:endParaRPr sz="1400"/>
          </a:p>
          <a:p>
            <a:pPr marL="457200" lvl="0" indent="-317500" algn="l" rtl="0">
              <a:spcBef>
                <a:spcPts val="1200"/>
              </a:spcBef>
              <a:spcAft>
                <a:spcPts val="0"/>
              </a:spcAft>
              <a:buSzPts val="1400"/>
              <a:buChar char="-"/>
            </a:pPr>
            <a:r>
              <a:rPr lang="de" sz="1400" b="1"/>
              <a:t>Explanation Flexibility:</a:t>
            </a:r>
            <a:r>
              <a:rPr lang="de" sz="1400"/>
              <a:t> Not limited to a certain form of </a:t>
            </a:r>
            <a:br>
              <a:rPr lang="de" sz="1400"/>
            </a:br>
            <a:r>
              <a:rPr lang="de" sz="1400"/>
              <a:t>explainability e.g. summary statistic vs. a graphic </a:t>
            </a:r>
            <a:endParaRPr sz="1400"/>
          </a:p>
          <a:p>
            <a:pPr marL="457200" lvl="0" indent="-317500" algn="l" rtl="0">
              <a:spcBef>
                <a:spcPts val="1200"/>
              </a:spcBef>
              <a:spcAft>
                <a:spcPts val="0"/>
              </a:spcAft>
              <a:buSzPts val="1400"/>
              <a:buChar char="-"/>
            </a:pPr>
            <a:r>
              <a:rPr lang="de" sz="1400" b="1"/>
              <a:t>Representation Flexibility:</a:t>
            </a:r>
            <a:r>
              <a:rPr lang="de" sz="1400"/>
              <a:t> Should be able to handle </a:t>
            </a:r>
            <a:br>
              <a:rPr lang="de" sz="1400"/>
            </a:br>
            <a:r>
              <a:rPr lang="de" sz="1400"/>
              <a:t>different feature representations </a:t>
            </a:r>
            <a:br>
              <a:rPr lang="de" sz="1400"/>
            </a:br>
            <a:r>
              <a:rPr lang="de" sz="1400"/>
              <a:t>e.g. database entries vs. word vectors vs. images </a:t>
            </a:r>
            <a:endParaRPr sz="1400"/>
          </a:p>
          <a:p>
            <a:pPr marL="0" lvl="0" indent="0" algn="l" rtl="0">
              <a:spcBef>
                <a:spcPts val="1200"/>
              </a:spcBef>
              <a:spcAft>
                <a:spcPts val="1200"/>
              </a:spcAft>
              <a:buNone/>
            </a:pPr>
            <a:endParaRPr/>
          </a:p>
        </p:txBody>
      </p:sp>
      <p:pic>
        <p:nvPicPr>
          <p:cNvPr id="219" name="Google Shape;219;p39"/>
          <p:cNvPicPr preferRelativeResize="0"/>
          <p:nvPr/>
        </p:nvPicPr>
        <p:blipFill rotWithShape="1">
          <a:blip r:embed="rId3">
            <a:alphaModFix/>
          </a:blip>
          <a:srcRect l="15885" r="24841"/>
          <a:stretch/>
        </p:blipFill>
        <p:spPr>
          <a:xfrm>
            <a:off x="6416374" y="0"/>
            <a:ext cx="2727625" cy="5143500"/>
          </a:xfrm>
          <a:prstGeom prst="rect">
            <a:avLst/>
          </a:prstGeom>
          <a:noFill/>
          <a:ln>
            <a:noFill/>
          </a:ln>
        </p:spPr>
      </p:pic>
      <p:sp>
        <p:nvSpPr>
          <p:cNvPr id="220" name="Google Shape;220;p39"/>
          <p:cNvSpPr txBox="1"/>
          <p:nvPr/>
        </p:nvSpPr>
        <p:spPr>
          <a:xfrm>
            <a:off x="5491525" y="4568875"/>
            <a:ext cx="8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4"/>
              </a:rPr>
              <a:t>[Source]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40"/>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Global Model Agnostic Methods</a:t>
            </a:r>
            <a:endParaRPr/>
          </a:p>
        </p:txBody>
      </p:sp>
      <p:sp>
        <p:nvSpPr>
          <p:cNvPr id="226" name="Google Shape;226;p40"/>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ctr" rtl="0">
              <a:spcBef>
                <a:spcPts val="800"/>
              </a:spcBef>
              <a:spcAft>
                <a:spcPts val="0"/>
              </a:spcAft>
              <a:buNone/>
            </a:pPr>
            <a:r>
              <a:rPr lang="de"/>
              <a:t>Describe the global average behavior of a machine learning model. </a:t>
            </a:r>
            <a:endParaRPr/>
          </a:p>
          <a:p>
            <a:pPr marL="0" lvl="0" indent="0" algn="ctr" rtl="0">
              <a:spcBef>
                <a:spcPts val="1200"/>
              </a:spcBef>
              <a:spcAft>
                <a:spcPts val="0"/>
              </a:spcAft>
              <a:buNone/>
            </a:pPr>
            <a:r>
              <a:rPr lang="de"/>
              <a:t>Useful for understanding general mechanisms in the data or debugging.</a:t>
            </a:r>
            <a:endParaRPr/>
          </a:p>
          <a:p>
            <a:pPr marL="0" lvl="0" indent="0" algn="l" rtl="0">
              <a:spcBef>
                <a:spcPts val="1200"/>
              </a:spcBef>
              <a:spcAft>
                <a:spcPts val="0"/>
              </a:spcAft>
              <a:buNone/>
            </a:pPr>
            <a:r>
              <a:rPr lang="de"/>
              <a:t>Methods:</a:t>
            </a:r>
            <a:endParaRPr/>
          </a:p>
          <a:p>
            <a:pPr marL="457200" lvl="0" indent="-336550" algn="l" rtl="0">
              <a:spcBef>
                <a:spcPts val="1200"/>
              </a:spcBef>
              <a:spcAft>
                <a:spcPts val="1200"/>
              </a:spcAft>
              <a:buSzPts val="1700"/>
              <a:buChar char="-"/>
            </a:pPr>
            <a:r>
              <a:rPr lang="de" sz="1700"/>
              <a:t>Partial Dependence Plots, Feature Interaction, Permutation Importance, …</a:t>
            </a:r>
            <a:endParaRPr sz="1700"/>
          </a:p>
        </p:txBody>
      </p:sp>
      <p:sp>
        <p:nvSpPr>
          <p:cNvPr id="227" name="Google Shape;227;p40"/>
          <p:cNvSpPr txBox="1"/>
          <p:nvPr/>
        </p:nvSpPr>
        <p:spPr>
          <a:xfrm>
            <a:off x="7671950" y="489200"/>
            <a:ext cx="8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3"/>
              </a:rPr>
              <a:t>[Source]</a:t>
            </a:r>
            <a:endParaRPr/>
          </a:p>
        </p:txBody>
      </p:sp>
      <p:pic>
        <p:nvPicPr>
          <p:cNvPr id="228" name="Google Shape;228;p40"/>
          <p:cNvPicPr preferRelativeResize="0"/>
          <p:nvPr/>
        </p:nvPicPr>
        <p:blipFill>
          <a:blip r:embed="rId4">
            <a:alphaModFix/>
          </a:blip>
          <a:stretch>
            <a:fillRect/>
          </a:stretch>
        </p:blipFill>
        <p:spPr>
          <a:xfrm>
            <a:off x="2442275" y="2957275"/>
            <a:ext cx="4812426" cy="2063124"/>
          </a:xfrm>
          <a:prstGeom prst="rect">
            <a:avLst/>
          </a:prstGeom>
          <a:noFill/>
          <a:ln>
            <a:noFill/>
          </a:ln>
        </p:spPr>
      </p:pic>
      <p:sp>
        <p:nvSpPr>
          <p:cNvPr id="229" name="Google Shape;229;p40"/>
          <p:cNvSpPr txBox="1"/>
          <p:nvPr/>
        </p:nvSpPr>
        <p:spPr>
          <a:xfrm>
            <a:off x="121225" y="3567550"/>
            <a:ext cx="24552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1200">
                <a:solidFill>
                  <a:srgbClr val="777777"/>
                </a:solidFill>
                <a:highlight>
                  <a:srgbClr val="FFFFFF"/>
                </a:highlight>
              </a:rPr>
              <a:t>PDPs for the bicycle count prediction model and temperature, humidity and wind speed.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5"/>
          <p:cNvSpPr txBox="1">
            <a:spLocks noGrp="1"/>
          </p:cNvSpPr>
          <p:nvPr>
            <p:ph type="body" idx="1"/>
          </p:nvPr>
        </p:nvSpPr>
        <p:spPr>
          <a:xfrm>
            <a:off x="1492079" y="711222"/>
            <a:ext cx="7247238" cy="3330100"/>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a:t>Thank you to our sponsors who made this possible!</a:t>
            </a:r>
            <a:endParaRPr/>
          </a:p>
        </p:txBody>
      </p:sp>
      <p:pic>
        <p:nvPicPr>
          <p:cNvPr id="102" name="Google Shape;102;p25" descr="Logo, company name&#10;&#10;Description automatically generated"/>
          <p:cNvPicPr preferRelativeResize="0"/>
          <p:nvPr/>
        </p:nvPicPr>
        <p:blipFill rotWithShape="1">
          <a:blip r:embed="rId3">
            <a:alphaModFix/>
          </a:blip>
          <a:srcRect/>
          <a:stretch/>
        </p:blipFill>
        <p:spPr>
          <a:xfrm>
            <a:off x="1693322" y="1610603"/>
            <a:ext cx="3168963" cy="961147"/>
          </a:xfrm>
          <a:prstGeom prst="rect">
            <a:avLst/>
          </a:prstGeom>
          <a:noFill/>
          <a:ln>
            <a:noFill/>
          </a:ln>
        </p:spPr>
      </p:pic>
      <p:pic>
        <p:nvPicPr>
          <p:cNvPr id="103" name="Google Shape;103;p25" descr="Text&#10;&#10;Description automatically generated"/>
          <p:cNvPicPr preferRelativeResize="0"/>
          <p:nvPr/>
        </p:nvPicPr>
        <p:blipFill rotWithShape="1">
          <a:blip r:embed="rId4">
            <a:alphaModFix/>
          </a:blip>
          <a:srcRect/>
          <a:stretch/>
        </p:blipFill>
        <p:spPr>
          <a:xfrm>
            <a:off x="2859314" y="2868240"/>
            <a:ext cx="4582886" cy="1093034"/>
          </a:xfrm>
          <a:prstGeom prst="rect">
            <a:avLst/>
          </a:prstGeom>
          <a:noFill/>
          <a:ln>
            <a:noFill/>
          </a:ln>
        </p:spPr>
      </p:pic>
      <p:pic>
        <p:nvPicPr>
          <p:cNvPr id="104" name="Google Shape;104;p25" descr="A picture containing icon&#10;&#10;Description automatically generated"/>
          <p:cNvPicPr preferRelativeResize="0"/>
          <p:nvPr/>
        </p:nvPicPr>
        <p:blipFill rotWithShape="1">
          <a:blip r:embed="rId5">
            <a:alphaModFix/>
          </a:blip>
          <a:srcRect/>
          <a:stretch/>
        </p:blipFill>
        <p:spPr>
          <a:xfrm>
            <a:off x="5381504" y="1925606"/>
            <a:ext cx="3054925" cy="685469"/>
          </a:xfrm>
          <a:prstGeom prst="rect">
            <a:avLst/>
          </a:prstGeom>
          <a:noFill/>
          <a:ln>
            <a:noFill/>
          </a:ln>
        </p:spPr>
      </p:pic>
      <p:sp>
        <p:nvSpPr>
          <p:cNvPr id="105" name="Google Shape;105;p25"/>
          <p:cNvSpPr/>
          <p:nvPr/>
        </p:nvSpPr>
        <p:spPr>
          <a:xfrm>
            <a:off x="3298613" y="4420997"/>
            <a:ext cx="1188642" cy="300082"/>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de" sz="1500" b="0" i="0" u="none" strike="noStrike" cap="none">
                <a:solidFill>
                  <a:schemeClr val="dk1"/>
                </a:solidFill>
                <a:latin typeface="Calibri"/>
                <a:ea typeface="Calibri"/>
                <a:cs typeface="Calibri"/>
                <a:sym typeface="Calibri"/>
              </a:rPr>
              <a:t>Supported by</a:t>
            </a:r>
            <a:endParaRPr sz="1500" b="0" i="0" u="none" strike="noStrike" cap="none">
              <a:solidFill>
                <a:schemeClr val="dk1"/>
              </a:solidFill>
              <a:latin typeface="Calibri"/>
              <a:ea typeface="Calibri"/>
              <a:cs typeface="Calibri"/>
              <a:sym typeface="Calibri"/>
            </a:endParaRPr>
          </a:p>
        </p:txBody>
      </p:sp>
      <p:pic>
        <p:nvPicPr>
          <p:cNvPr id="106" name="Google Shape;106;p25" descr="Logos &amp; Brand Guidelines | NVIDIA"/>
          <p:cNvPicPr preferRelativeResize="0"/>
          <p:nvPr/>
        </p:nvPicPr>
        <p:blipFill rotWithShape="1">
          <a:blip r:embed="rId6">
            <a:alphaModFix/>
          </a:blip>
          <a:srcRect/>
          <a:stretch/>
        </p:blipFill>
        <p:spPr>
          <a:xfrm>
            <a:off x="4405504" y="4090310"/>
            <a:ext cx="1709257" cy="96145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41"/>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Local Model-Agnostic Methods</a:t>
            </a:r>
            <a:endParaRPr/>
          </a:p>
        </p:txBody>
      </p:sp>
      <p:sp>
        <p:nvSpPr>
          <p:cNvPr id="235" name="Google Shape;235;p41"/>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de"/>
              <a:t>These methods explain individual predictions:</a:t>
            </a:r>
            <a:endParaRPr/>
          </a:p>
          <a:p>
            <a:pPr marL="457200" lvl="0" indent="-361950" algn="l" rtl="0">
              <a:spcBef>
                <a:spcPts val="1200"/>
              </a:spcBef>
              <a:spcAft>
                <a:spcPts val="0"/>
              </a:spcAft>
              <a:buSzPts val="2100"/>
              <a:buChar char="-"/>
            </a:pPr>
            <a:r>
              <a:rPr lang="de"/>
              <a:t>Local Surrogate Models (LIME)</a:t>
            </a:r>
            <a:endParaRPr/>
          </a:p>
          <a:p>
            <a:pPr marL="457200" lvl="0" indent="-361950" algn="l" rtl="0">
              <a:spcBef>
                <a:spcPts val="1200"/>
              </a:spcBef>
              <a:spcAft>
                <a:spcPts val="0"/>
              </a:spcAft>
              <a:buSzPts val="2100"/>
              <a:buChar char="-"/>
            </a:pPr>
            <a:r>
              <a:rPr lang="de"/>
              <a:t>Shapley Values</a:t>
            </a:r>
            <a:endParaRPr/>
          </a:p>
          <a:p>
            <a:pPr marL="457200" lvl="0" indent="-361950" algn="l" rtl="0">
              <a:spcBef>
                <a:spcPts val="1200"/>
              </a:spcBef>
              <a:spcAft>
                <a:spcPts val="0"/>
              </a:spcAft>
              <a:buSzPts val="2100"/>
              <a:buChar char="-"/>
            </a:pPr>
            <a:r>
              <a:rPr lang="de"/>
              <a:t>SHAP</a:t>
            </a:r>
            <a:endParaRPr/>
          </a:p>
          <a:p>
            <a:pPr marL="457200" lvl="0" indent="-361950" algn="l" rtl="0">
              <a:spcBef>
                <a:spcPts val="1200"/>
              </a:spcBef>
              <a:spcAft>
                <a:spcPts val="0"/>
              </a:spcAft>
              <a:buSzPts val="2100"/>
              <a:buChar char="-"/>
            </a:pPr>
            <a:r>
              <a:rPr lang="de"/>
              <a:t>Counterfactual Explanations</a:t>
            </a:r>
            <a:endParaRPr/>
          </a:p>
          <a:p>
            <a:pPr marL="457200" lvl="0" indent="-361950" algn="l" rtl="0">
              <a:spcBef>
                <a:spcPts val="1200"/>
              </a:spcBef>
              <a:spcAft>
                <a:spcPts val="0"/>
              </a:spcAft>
              <a:buSzPts val="2100"/>
              <a:buChar char="-"/>
            </a:pPr>
            <a:r>
              <a:rPr lang="de"/>
              <a:t>…</a:t>
            </a:r>
            <a:endParaRPr/>
          </a:p>
          <a:p>
            <a:pPr marL="457200" lvl="0" indent="0" algn="l" rtl="0">
              <a:spcBef>
                <a:spcPts val="1200"/>
              </a:spcBef>
              <a:spcAft>
                <a:spcPts val="1200"/>
              </a:spcAft>
              <a:buNone/>
            </a:pPr>
            <a:endParaRPr/>
          </a:p>
        </p:txBody>
      </p:sp>
      <p:sp>
        <p:nvSpPr>
          <p:cNvPr id="236" name="Google Shape;236;p41"/>
          <p:cNvSpPr txBox="1"/>
          <p:nvPr/>
        </p:nvSpPr>
        <p:spPr>
          <a:xfrm>
            <a:off x="6281788" y="4620250"/>
            <a:ext cx="8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3"/>
              </a:rPr>
              <a:t>[Source]</a:t>
            </a:r>
            <a:endParaRPr/>
          </a:p>
        </p:txBody>
      </p:sp>
      <p:pic>
        <p:nvPicPr>
          <p:cNvPr id="237" name="Google Shape;237;p41"/>
          <p:cNvPicPr preferRelativeResize="0"/>
          <p:nvPr/>
        </p:nvPicPr>
        <p:blipFill>
          <a:blip r:embed="rId4">
            <a:alphaModFix/>
          </a:blip>
          <a:stretch>
            <a:fillRect/>
          </a:stretch>
        </p:blipFill>
        <p:spPr>
          <a:xfrm>
            <a:off x="4572000" y="1502800"/>
            <a:ext cx="4285375" cy="3008600"/>
          </a:xfrm>
          <a:prstGeom prst="rect">
            <a:avLst/>
          </a:prstGeom>
          <a:noFill/>
          <a:ln>
            <a:noFill/>
          </a:ln>
        </p:spPr>
      </p:pic>
      <p:sp>
        <p:nvSpPr>
          <p:cNvPr id="238" name="Google Shape;238;p41"/>
          <p:cNvSpPr txBox="1"/>
          <p:nvPr/>
        </p:nvSpPr>
        <p:spPr>
          <a:xfrm>
            <a:off x="5503700" y="1200150"/>
            <a:ext cx="3000000" cy="354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de" sz="1100">
                <a:solidFill>
                  <a:schemeClr val="dk1"/>
                </a:solidFill>
              </a:rPr>
              <a:t>A SHAP summary plot</a:t>
            </a:r>
            <a:endParaRPr sz="11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2"/>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Neural Network Interpretability</a:t>
            </a:r>
            <a:endParaRPr/>
          </a:p>
        </p:txBody>
      </p:sp>
      <p:sp>
        <p:nvSpPr>
          <p:cNvPr id="244" name="Google Shape;244;p42"/>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lnSpcReduction="10000"/>
          </a:bodyPr>
          <a:lstStyle/>
          <a:p>
            <a:pPr marL="0" lvl="0" indent="0" algn="l" rtl="0">
              <a:spcBef>
                <a:spcPts val="800"/>
              </a:spcBef>
              <a:spcAft>
                <a:spcPts val="0"/>
              </a:spcAft>
              <a:buNone/>
            </a:pPr>
            <a:r>
              <a:rPr lang="de"/>
              <a:t>Model-agnostic methods can be used, but they do not leverage specific properties of neural networks that can be useful for interpretability e.g feature representations and gradients.</a:t>
            </a:r>
            <a:endParaRPr/>
          </a:p>
          <a:p>
            <a:pPr marL="0" lvl="0" indent="0" algn="l" rtl="0">
              <a:spcBef>
                <a:spcPts val="1200"/>
              </a:spcBef>
              <a:spcAft>
                <a:spcPts val="0"/>
              </a:spcAft>
              <a:buNone/>
            </a:pPr>
            <a:r>
              <a:rPr lang="de"/>
              <a:t>Methods:</a:t>
            </a:r>
            <a:endParaRPr/>
          </a:p>
          <a:p>
            <a:pPr marL="457200" lvl="0" indent="-361950" algn="l" rtl="0">
              <a:spcBef>
                <a:spcPts val="1200"/>
              </a:spcBef>
              <a:spcAft>
                <a:spcPts val="0"/>
              </a:spcAft>
              <a:buSzPts val="2100"/>
              <a:buChar char="-"/>
            </a:pPr>
            <a:r>
              <a:rPr lang="de"/>
              <a:t>Learned Features</a:t>
            </a:r>
            <a:endParaRPr/>
          </a:p>
          <a:p>
            <a:pPr marL="457200" lvl="0" indent="-361950" algn="l" rtl="0">
              <a:spcBef>
                <a:spcPts val="1200"/>
              </a:spcBef>
              <a:spcAft>
                <a:spcPts val="0"/>
              </a:spcAft>
              <a:buSzPts val="2100"/>
              <a:buChar char="-"/>
            </a:pPr>
            <a:r>
              <a:rPr lang="de"/>
              <a:t>Pixel Attribution (Saliency</a:t>
            </a:r>
            <a:endParaRPr/>
          </a:p>
          <a:p>
            <a:pPr marL="457200" lvl="0" indent="-361950" algn="l" rtl="0">
              <a:spcBef>
                <a:spcPts val="1200"/>
              </a:spcBef>
              <a:spcAft>
                <a:spcPts val="0"/>
              </a:spcAft>
              <a:buSzPts val="2100"/>
              <a:buChar char="-"/>
            </a:pPr>
            <a:r>
              <a:rPr lang="de"/>
              <a:t>Adversarial Examples</a:t>
            </a:r>
            <a:endParaRPr/>
          </a:p>
          <a:p>
            <a:pPr marL="457200" lvl="0" indent="-361950" algn="l" rtl="0">
              <a:spcBef>
                <a:spcPts val="1200"/>
              </a:spcBef>
              <a:spcAft>
                <a:spcPts val="0"/>
              </a:spcAft>
              <a:buSzPts val="2100"/>
              <a:buChar char="-"/>
            </a:pPr>
            <a:r>
              <a:rPr lang="de"/>
              <a:t>Abstract Concepts</a:t>
            </a:r>
            <a:endParaRPr/>
          </a:p>
          <a:p>
            <a:pPr marL="457200" lvl="0" indent="-361950" algn="l" rtl="0">
              <a:spcBef>
                <a:spcPts val="1200"/>
              </a:spcBef>
              <a:spcAft>
                <a:spcPts val="1200"/>
              </a:spcAft>
              <a:buSzPts val="2100"/>
              <a:buChar char="-"/>
            </a:pPr>
            <a:r>
              <a:rPr lang="de"/>
              <a:t>Influential Instances </a:t>
            </a:r>
            <a:endParaRPr/>
          </a:p>
        </p:txBody>
      </p:sp>
      <p:pic>
        <p:nvPicPr>
          <p:cNvPr id="245" name="Google Shape;245;p42"/>
          <p:cNvPicPr preferRelativeResize="0"/>
          <p:nvPr/>
        </p:nvPicPr>
        <p:blipFill>
          <a:blip r:embed="rId3">
            <a:alphaModFix/>
          </a:blip>
          <a:stretch>
            <a:fillRect/>
          </a:stretch>
        </p:blipFill>
        <p:spPr>
          <a:xfrm>
            <a:off x="3983198" y="2077748"/>
            <a:ext cx="4935675" cy="1706275"/>
          </a:xfrm>
          <a:prstGeom prst="rect">
            <a:avLst/>
          </a:prstGeom>
          <a:noFill/>
          <a:ln>
            <a:noFill/>
          </a:ln>
        </p:spPr>
      </p:pic>
      <p:sp>
        <p:nvSpPr>
          <p:cNvPr id="246" name="Google Shape;246;p42"/>
          <p:cNvSpPr txBox="1"/>
          <p:nvPr/>
        </p:nvSpPr>
        <p:spPr>
          <a:xfrm>
            <a:off x="6321150" y="4629325"/>
            <a:ext cx="8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u="sng">
                <a:solidFill>
                  <a:schemeClr val="hlink"/>
                </a:solidFill>
                <a:hlinkClick r:id="rId4"/>
              </a:rPr>
              <a:t>[Source]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43"/>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de"/>
              <a:t>Some General Recommendations</a:t>
            </a:r>
            <a:endParaRPr/>
          </a:p>
        </p:txBody>
      </p:sp>
      <p:sp>
        <p:nvSpPr>
          <p:cNvPr id="252" name="Google Shape;252;p43"/>
          <p:cNvSpPr txBox="1">
            <a:spLocks noGrp="1"/>
          </p:cNvSpPr>
          <p:nvPr>
            <p:ph type="body" idx="1"/>
          </p:nvPr>
        </p:nvSpPr>
        <p:spPr>
          <a:xfrm>
            <a:off x="311700" y="1152475"/>
            <a:ext cx="8520600" cy="3792000"/>
          </a:xfrm>
          <a:prstGeom prst="rect">
            <a:avLst/>
          </a:prstGeom>
        </p:spPr>
        <p:txBody>
          <a:bodyPr spcFirstLastPara="1" wrap="square" lIns="68575" tIns="34275" rIns="68575" bIns="34275" anchor="t" anchorCtr="0">
            <a:normAutofit fontScale="85000" lnSpcReduction="20000"/>
          </a:bodyPr>
          <a:lstStyle/>
          <a:p>
            <a:pPr marL="457200" lvl="0" indent="-331946" algn="l" rtl="0">
              <a:spcBef>
                <a:spcPts val="800"/>
              </a:spcBef>
              <a:spcAft>
                <a:spcPts val="0"/>
              </a:spcAft>
              <a:buSzPct val="116666"/>
              <a:buChar char="-"/>
            </a:pPr>
            <a:r>
              <a:rPr lang="de"/>
              <a:t>Be mindful towards others and yourself.</a:t>
            </a:r>
            <a:endParaRPr/>
          </a:p>
          <a:p>
            <a:pPr marL="457200" lvl="0" indent="-331946" algn="l" rtl="0">
              <a:spcBef>
                <a:spcPts val="1200"/>
              </a:spcBef>
              <a:spcAft>
                <a:spcPts val="0"/>
              </a:spcAft>
              <a:buSzPct val="116666"/>
              <a:buChar char="-"/>
            </a:pPr>
            <a:r>
              <a:rPr lang="de"/>
              <a:t>Ask for help</a:t>
            </a:r>
            <a:endParaRPr/>
          </a:p>
          <a:p>
            <a:pPr marL="457200" lvl="0" indent="-331946" algn="l" rtl="0">
              <a:spcBef>
                <a:spcPts val="1200"/>
              </a:spcBef>
              <a:spcAft>
                <a:spcPts val="0"/>
              </a:spcAft>
              <a:buSzPct val="116666"/>
              <a:buChar char="-"/>
            </a:pPr>
            <a:r>
              <a:rPr lang="de"/>
              <a:t>Interact with other teams</a:t>
            </a:r>
            <a:endParaRPr/>
          </a:p>
          <a:p>
            <a:pPr marL="457200" lvl="0" indent="-331946" algn="l" rtl="0">
              <a:spcBef>
                <a:spcPts val="1200"/>
              </a:spcBef>
              <a:spcAft>
                <a:spcPts val="0"/>
              </a:spcAft>
              <a:buSzPct val="116666"/>
              <a:buChar char="-"/>
            </a:pPr>
            <a:r>
              <a:rPr lang="de"/>
              <a:t>Try to close the loop early: data -&gt; model -&gt; interpretability -&gt; learnings</a:t>
            </a:r>
            <a:endParaRPr/>
          </a:p>
          <a:p>
            <a:pPr marL="457200" lvl="0" indent="-331946" algn="l" rtl="0">
              <a:spcBef>
                <a:spcPts val="1200"/>
              </a:spcBef>
              <a:spcAft>
                <a:spcPts val="0"/>
              </a:spcAft>
              <a:buSzPct val="116666"/>
              <a:buChar char="-"/>
            </a:pPr>
            <a:r>
              <a:rPr lang="de"/>
              <a:t>One key item, is better than 100 half-baked things</a:t>
            </a:r>
            <a:endParaRPr/>
          </a:p>
          <a:p>
            <a:pPr marL="457200" lvl="0" indent="-331946" algn="l" rtl="0">
              <a:spcBef>
                <a:spcPts val="1200"/>
              </a:spcBef>
              <a:spcAft>
                <a:spcPts val="0"/>
              </a:spcAft>
              <a:buSzPct val="116666"/>
              <a:buChar char="-"/>
            </a:pPr>
            <a:r>
              <a:rPr lang="de"/>
              <a:t>Focus on things that will get your idea across</a:t>
            </a:r>
            <a:endParaRPr/>
          </a:p>
          <a:p>
            <a:pPr marL="457200" lvl="0" indent="-331946" algn="l" rtl="0">
              <a:spcBef>
                <a:spcPts val="1200"/>
              </a:spcBef>
              <a:spcAft>
                <a:spcPts val="0"/>
              </a:spcAft>
              <a:buSzPct val="116666"/>
              <a:buChar char="-"/>
            </a:pPr>
            <a:r>
              <a:rPr lang="de"/>
              <a:t>Keep it simple, s**** (KISS)</a:t>
            </a:r>
            <a:endParaRPr/>
          </a:p>
          <a:p>
            <a:pPr marL="457200" lvl="0" indent="-331946" algn="l" rtl="0">
              <a:spcBef>
                <a:spcPts val="1200"/>
              </a:spcBef>
              <a:spcAft>
                <a:spcPts val="0"/>
              </a:spcAft>
              <a:buSzPct val="116666"/>
              <a:buChar char="-"/>
            </a:pPr>
            <a:r>
              <a:rPr lang="de"/>
              <a:t>Get to know your teammates, play into your strengths</a:t>
            </a:r>
            <a:endParaRPr/>
          </a:p>
          <a:p>
            <a:pPr marL="457200" lvl="0" indent="-331946" algn="l" rtl="0">
              <a:spcBef>
                <a:spcPts val="1200"/>
              </a:spcBef>
              <a:spcAft>
                <a:spcPts val="0"/>
              </a:spcAft>
              <a:buSzPct val="116666"/>
              <a:buChar char="-"/>
            </a:pPr>
            <a:r>
              <a:rPr lang="de"/>
              <a:t>Maximize learning, over winning. Learning *is* winning.</a:t>
            </a:r>
            <a:endParaRPr/>
          </a:p>
          <a:p>
            <a:pPr marL="457200" lvl="0" indent="-331946" algn="l" rtl="0">
              <a:spcBef>
                <a:spcPts val="1200"/>
              </a:spcBef>
              <a:spcAft>
                <a:spcPts val="0"/>
              </a:spcAft>
              <a:buSzPct val="116666"/>
              <a:buChar char="-"/>
            </a:pPr>
            <a:r>
              <a:rPr lang="de"/>
              <a:t>Presentation is key</a:t>
            </a:r>
            <a:endParaRPr/>
          </a:p>
          <a:p>
            <a:pPr marL="457200" lvl="0" indent="-331946" algn="l" rtl="0">
              <a:spcBef>
                <a:spcPts val="1200"/>
              </a:spcBef>
              <a:spcAft>
                <a:spcPts val="1200"/>
              </a:spcAft>
              <a:buSzPct val="116666"/>
              <a:buChar char="-"/>
            </a:pPr>
            <a:r>
              <a:rPr lang="de"/>
              <a:t>Dare to go your own way: </a:t>
            </a:r>
            <a:br>
              <a:rPr lang="de"/>
            </a:br>
            <a:r>
              <a:rPr lang="de"/>
              <a:t>Every hackathon, project, team, and individual are unique.</a:t>
            </a:r>
            <a:endParaRPr/>
          </a:p>
        </p:txBody>
      </p:sp>
      <p:sp>
        <p:nvSpPr>
          <p:cNvPr id="253" name="Google Shape;253;p43"/>
          <p:cNvSpPr txBox="1"/>
          <p:nvPr/>
        </p:nvSpPr>
        <p:spPr>
          <a:xfrm>
            <a:off x="3830300" y="4758600"/>
            <a:ext cx="40437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1300"/>
              <a:t>Source: Accumulated Hackathon Experience</a:t>
            </a:r>
            <a:endParaRPr sz="13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44"/>
          <p:cNvSpPr txBox="1">
            <a:spLocks noGrp="1"/>
          </p:cNvSpPr>
          <p:nvPr>
            <p:ph type="title"/>
          </p:nvPr>
        </p:nvSpPr>
        <p:spPr>
          <a:xfrm>
            <a:off x="1479834" y="322760"/>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GPU resources</a:t>
            </a:r>
            <a:endParaRPr/>
          </a:p>
        </p:txBody>
      </p:sp>
      <p:pic>
        <p:nvPicPr>
          <p:cNvPr id="259" name="Google Shape;259;p44"/>
          <p:cNvPicPr preferRelativeResize="0">
            <a:picLocks noGrp="1"/>
          </p:cNvPicPr>
          <p:nvPr>
            <p:ph type="body" idx="1"/>
          </p:nvPr>
        </p:nvPicPr>
        <p:blipFill rotWithShape="1">
          <a:blip r:embed="rId3">
            <a:alphaModFix/>
          </a:blip>
          <a:srcRect/>
          <a:stretch/>
        </p:blipFill>
        <p:spPr>
          <a:xfrm>
            <a:off x="5103253" y="893666"/>
            <a:ext cx="4040547" cy="3560635"/>
          </a:xfrm>
          <a:prstGeom prst="rect">
            <a:avLst/>
          </a:prstGeom>
          <a:noFill/>
          <a:ln>
            <a:noFill/>
          </a:ln>
        </p:spPr>
      </p:pic>
      <p:pic>
        <p:nvPicPr>
          <p:cNvPr id="260" name="Google Shape;260;p44"/>
          <p:cNvPicPr preferRelativeResize="0"/>
          <p:nvPr/>
        </p:nvPicPr>
        <p:blipFill rotWithShape="1">
          <a:blip r:embed="rId4">
            <a:alphaModFix/>
          </a:blip>
          <a:srcRect/>
          <a:stretch/>
        </p:blipFill>
        <p:spPr>
          <a:xfrm>
            <a:off x="1479834" y="893665"/>
            <a:ext cx="3328397" cy="968829"/>
          </a:xfrm>
          <a:prstGeom prst="rect">
            <a:avLst/>
          </a:prstGeom>
          <a:noFill/>
          <a:ln>
            <a:noFill/>
          </a:ln>
        </p:spPr>
      </p:pic>
      <p:pic>
        <p:nvPicPr>
          <p:cNvPr id="261" name="Google Shape;261;p44" descr="Logos &amp; Brand Guidelines | NVIDIA"/>
          <p:cNvPicPr preferRelativeResize="0"/>
          <p:nvPr/>
        </p:nvPicPr>
        <p:blipFill rotWithShape="1">
          <a:blip r:embed="rId5">
            <a:alphaModFix/>
          </a:blip>
          <a:srcRect/>
          <a:stretch/>
        </p:blipFill>
        <p:spPr>
          <a:xfrm>
            <a:off x="7434742" y="39860"/>
            <a:ext cx="1709257" cy="961457"/>
          </a:xfrm>
          <a:prstGeom prst="rect">
            <a:avLst/>
          </a:prstGeom>
          <a:noFill/>
          <a:ln>
            <a:noFill/>
          </a:ln>
        </p:spPr>
      </p:pic>
      <p:sp>
        <p:nvSpPr>
          <p:cNvPr id="262" name="Google Shape;262;p44"/>
          <p:cNvSpPr txBox="1"/>
          <p:nvPr/>
        </p:nvSpPr>
        <p:spPr>
          <a:xfrm>
            <a:off x="1479834" y="2270162"/>
            <a:ext cx="3328396" cy="1938992"/>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400" b="1">
                <a:solidFill>
                  <a:schemeClr val="dk1"/>
                </a:solidFill>
                <a:latin typeface="Calibri"/>
                <a:ea typeface="Calibri"/>
                <a:cs typeface="Calibri"/>
                <a:sym typeface="Calibri"/>
              </a:rPr>
              <a:t>Connect to login node:</a:t>
            </a:r>
            <a:endParaRPr sz="1100"/>
          </a:p>
          <a:p>
            <a:pPr marL="0" marR="0" lvl="0" indent="0" algn="l" rtl="0">
              <a:spcBef>
                <a:spcPts val="0"/>
              </a:spcBef>
              <a:spcAft>
                <a:spcPts val="0"/>
              </a:spcAft>
              <a:buNone/>
            </a:pPr>
            <a:r>
              <a:rPr lang="de" sz="1400">
                <a:solidFill>
                  <a:schemeClr val="dk1"/>
                </a:solidFill>
                <a:latin typeface="Calibri"/>
                <a:ea typeface="Calibri"/>
                <a:cs typeface="Calibri"/>
                <a:sym typeface="Calibri"/>
              </a:rPr>
              <a:t>ssh you_login@nvpoc.ddnsfree.com</a:t>
            </a:r>
            <a:endParaRPr sz="1100"/>
          </a:p>
          <a:p>
            <a:pPr marL="0" marR="0" lvl="0" indent="0" algn="l" rtl="0">
              <a:spcBef>
                <a:spcPts val="0"/>
              </a:spcBef>
              <a:spcAft>
                <a:spcPts val="0"/>
              </a:spcAft>
              <a:buNone/>
            </a:pPr>
            <a:endParaRPr sz="1400">
              <a:solidFill>
                <a:schemeClr val="dk1"/>
              </a:solidFill>
              <a:latin typeface="Calibri"/>
              <a:ea typeface="Calibri"/>
              <a:cs typeface="Calibri"/>
              <a:sym typeface="Calibri"/>
            </a:endParaRPr>
          </a:p>
          <a:p>
            <a:pPr marL="0" marR="0" lvl="0" indent="0" algn="l" rtl="0">
              <a:spcBef>
                <a:spcPts val="0"/>
              </a:spcBef>
              <a:spcAft>
                <a:spcPts val="0"/>
              </a:spcAft>
              <a:buNone/>
            </a:pPr>
            <a:r>
              <a:rPr lang="de" sz="1400" b="1">
                <a:solidFill>
                  <a:schemeClr val="dk1"/>
                </a:solidFill>
                <a:latin typeface="Calibri"/>
                <a:ea typeface="Calibri"/>
                <a:cs typeface="Calibri"/>
                <a:sym typeface="Calibri"/>
              </a:rPr>
              <a:t>Run interactive session:</a:t>
            </a:r>
            <a:endParaRPr sz="1100"/>
          </a:p>
          <a:p>
            <a:pPr marL="0" marR="0" lvl="0" indent="0" algn="l" rtl="0">
              <a:spcBef>
                <a:spcPts val="0"/>
              </a:spcBef>
              <a:spcAft>
                <a:spcPts val="0"/>
              </a:spcAft>
              <a:buNone/>
            </a:pPr>
            <a:r>
              <a:rPr lang="de" sz="1400">
                <a:solidFill>
                  <a:schemeClr val="dk1"/>
                </a:solidFill>
                <a:latin typeface="Calibri"/>
                <a:ea typeface="Calibri"/>
                <a:cs typeface="Calibri"/>
                <a:sym typeface="Calibri"/>
              </a:rPr>
              <a:t>srun --gpus N  --pty bash -i </a:t>
            </a:r>
            <a:endParaRPr sz="1400">
              <a:solidFill>
                <a:schemeClr val="dk1"/>
              </a:solidFill>
              <a:latin typeface="Calibri"/>
              <a:ea typeface="Calibri"/>
              <a:cs typeface="Calibri"/>
              <a:sym typeface="Calibri"/>
            </a:endParaRPr>
          </a:p>
          <a:p>
            <a:pPr marL="0" marR="0" lvl="0" indent="0" algn="l" rtl="0">
              <a:spcBef>
                <a:spcPts val="0"/>
              </a:spcBef>
              <a:spcAft>
                <a:spcPts val="0"/>
              </a:spcAft>
              <a:buNone/>
            </a:pPr>
            <a:endParaRPr sz="1400" b="1">
              <a:solidFill>
                <a:schemeClr val="dk1"/>
              </a:solidFill>
              <a:latin typeface="Calibri"/>
              <a:ea typeface="Calibri"/>
              <a:cs typeface="Calibri"/>
              <a:sym typeface="Calibri"/>
            </a:endParaRPr>
          </a:p>
          <a:p>
            <a:pPr marL="0" marR="0" lvl="0" indent="0" algn="l" rtl="0">
              <a:spcBef>
                <a:spcPts val="0"/>
              </a:spcBef>
              <a:spcAft>
                <a:spcPts val="0"/>
              </a:spcAft>
              <a:buNone/>
            </a:pPr>
            <a:r>
              <a:rPr lang="de" sz="1400" b="1">
                <a:solidFill>
                  <a:schemeClr val="dk1"/>
                </a:solidFill>
                <a:latin typeface="Calibri"/>
                <a:ea typeface="Calibri"/>
                <a:cs typeface="Calibri"/>
                <a:sym typeface="Calibri"/>
              </a:rPr>
              <a:t>NVIDIA Docker Container Repository</a:t>
            </a:r>
            <a:endParaRPr sz="1400">
              <a:solidFill>
                <a:schemeClr val="dk1"/>
              </a:solidFill>
              <a:latin typeface="Calibri"/>
              <a:ea typeface="Calibri"/>
              <a:cs typeface="Calibri"/>
              <a:sym typeface="Calibri"/>
            </a:endParaRPr>
          </a:p>
          <a:p>
            <a:pPr marL="0" marR="0" lvl="0" indent="0" algn="l" rtl="0">
              <a:spcBef>
                <a:spcPts val="0"/>
              </a:spcBef>
              <a:spcAft>
                <a:spcPts val="0"/>
              </a:spcAft>
              <a:buNone/>
            </a:pPr>
            <a:r>
              <a:rPr lang="de" sz="1400">
                <a:solidFill>
                  <a:schemeClr val="dk1"/>
                </a:solidFill>
                <a:latin typeface="Calibri"/>
                <a:ea typeface="Calibri"/>
                <a:cs typeface="Calibri"/>
                <a:sym typeface="Calibri"/>
              </a:rPr>
              <a:t>https://catalog.ngc.nvidia.com/</a:t>
            </a:r>
            <a:endParaRPr sz="1400">
              <a:solidFill>
                <a:schemeClr val="dk1"/>
              </a:solidFill>
              <a:latin typeface="Calibri"/>
              <a:ea typeface="Calibri"/>
              <a:cs typeface="Calibri"/>
              <a:sym typeface="Calibri"/>
            </a:endParaRPr>
          </a:p>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3" name="Google Shape;263;p44"/>
          <p:cNvSpPr/>
          <p:nvPr/>
        </p:nvSpPr>
        <p:spPr>
          <a:xfrm>
            <a:off x="1479834" y="4522229"/>
            <a:ext cx="8499021" cy="438581"/>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de" sz="1200" b="1">
                <a:solidFill>
                  <a:schemeClr val="dk1"/>
                </a:solidFill>
                <a:latin typeface="Calibri"/>
                <a:ea typeface="Calibri"/>
                <a:cs typeface="Calibri"/>
                <a:sym typeface="Calibri"/>
              </a:rPr>
              <a:t>Full details:</a:t>
            </a:r>
            <a:endParaRPr sz="1200" b="1">
              <a:solidFill>
                <a:schemeClr val="dk1"/>
              </a:solidFill>
              <a:latin typeface="Calibri"/>
              <a:ea typeface="Calibri"/>
              <a:cs typeface="Calibri"/>
              <a:sym typeface="Calibri"/>
            </a:endParaRPr>
          </a:p>
          <a:p>
            <a:pPr marL="0" marR="0" lvl="0" indent="0" algn="l" rtl="0">
              <a:spcBef>
                <a:spcPts val="0"/>
              </a:spcBef>
              <a:spcAft>
                <a:spcPts val="0"/>
              </a:spcAft>
              <a:buNone/>
            </a:pPr>
            <a:r>
              <a:rPr lang="de" sz="1200">
                <a:solidFill>
                  <a:schemeClr val="dk1"/>
                </a:solidFill>
                <a:latin typeface="Calibri"/>
                <a:ea typeface="Calibri"/>
                <a:cs typeface="Calibri"/>
                <a:sym typeface="Calibri"/>
              </a:rPr>
              <a:t>https://docs.google.com/document/d/1ce94uqAhiggMm9IQvgMElNZiI-T3XDTklsjPcpcv0qA/edit?usp=sharing</a:t>
            </a:r>
            <a:endParaRPr sz="11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5"/>
          <p:cNvSpPr txBox="1">
            <a:spLocks noGrp="1"/>
          </p:cNvSpPr>
          <p:nvPr>
            <p:ph type="title"/>
          </p:nvPr>
        </p:nvSpPr>
        <p:spPr>
          <a:xfrm>
            <a:off x="1492079" y="102394"/>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Some Hackathon Tips</a:t>
            </a:r>
            <a:endParaRPr/>
          </a:p>
        </p:txBody>
      </p:sp>
      <p:sp>
        <p:nvSpPr>
          <p:cNvPr id="269" name="Google Shape;269;p45"/>
          <p:cNvSpPr txBox="1">
            <a:spLocks noGrp="1"/>
          </p:cNvSpPr>
          <p:nvPr>
            <p:ph type="body" idx="1"/>
          </p:nvPr>
        </p:nvSpPr>
        <p:spPr>
          <a:xfrm>
            <a:off x="1492079" y="761228"/>
            <a:ext cx="7247238" cy="4329884"/>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de"/>
              <a:t>Take screenshots as you go along – this will save a lot of time when you come to preparing the final presentation</a:t>
            </a:r>
            <a:endParaRPr/>
          </a:p>
          <a:p>
            <a:pPr marL="0" lvl="0" indent="0" algn="l" rtl="0">
              <a:lnSpc>
                <a:spcPct val="90000"/>
              </a:lnSpc>
              <a:spcBef>
                <a:spcPts val="800"/>
              </a:spcBef>
              <a:spcAft>
                <a:spcPts val="0"/>
              </a:spcAft>
              <a:buClr>
                <a:schemeClr val="dk1"/>
              </a:buClr>
              <a:buSzPts val="2100"/>
              <a:buNone/>
            </a:pPr>
            <a:endParaRPr/>
          </a:p>
          <a:p>
            <a:pPr marL="0" lvl="0" indent="0" algn="l" rtl="0">
              <a:lnSpc>
                <a:spcPct val="90000"/>
              </a:lnSpc>
              <a:spcBef>
                <a:spcPts val="800"/>
              </a:spcBef>
              <a:spcAft>
                <a:spcPts val="0"/>
              </a:spcAft>
              <a:buClr>
                <a:schemeClr val="dk1"/>
              </a:buClr>
              <a:buSzPts val="2100"/>
              <a:buNone/>
            </a:pPr>
            <a:r>
              <a:rPr lang="de"/>
              <a:t>A little planning goes a long way – post its to organize your work or making a list can help keep focus.  For those online try using a Jamboard (</a:t>
            </a:r>
            <a:r>
              <a:rPr lang="de" u="sng">
                <a:solidFill>
                  <a:schemeClr val="hlink"/>
                </a:solidFill>
                <a:hlinkClick r:id="rId3"/>
              </a:rPr>
              <a:t>https://jamboard.google.com/</a:t>
            </a:r>
            <a:r>
              <a:rPr lang="de"/>
              <a:t>) or Github Issues</a:t>
            </a:r>
            <a:endParaRPr/>
          </a:p>
          <a:p>
            <a:pPr marL="0" lvl="0" indent="0" algn="l" rtl="0">
              <a:lnSpc>
                <a:spcPct val="90000"/>
              </a:lnSpc>
              <a:spcBef>
                <a:spcPts val="800"/>
              </a:spcBef>
              <a:spcAft>
                <a:spcPts val="0"/>
              </a:spcAft>
              <a:buClr>
                <a:schemeClr val="dk1"/>
              </a:buClr>
              <a:buSzPts val="2100"/>
              <a:buNone/>
            </a:pPr>
            <a:endParaRPr/>
          </a:p>
          <a:p>
            <a:pPr marL="0" lvl="0" indent="0" algn="l" rtl="0">
              <a:lnSpc>
                <a:spcPct val="90000"/>
              </a:lnSpc>
              <a:spcBef>
                <a:spcPts val="800"/>
              </a:spcBef>
              <a:spcAft>
                <a:spcPts val="0"/>
              </a:spcAft>
              <a:buClr>
                <a:schemeClr val="dk1"/>
              </a:buClr>
              <a:buSzPts val="2100"/>
              <a:buNone/>
            </a:pPr>
            <a:r>
              <a:rPr lang="de"/>
              <a:t>By the end of the day today you should have settled on a specific case, sketched out a plan, and have started some work.</a:t>
            </a:r>
            <a:endParaRPr/>
          </a:p>
          <a:p>
            <a:pPr marL="0" lvl="0" indent="0" algn="l" rtl="0">
              <a:lnSpc>
                <a:spcPct val="90000"/>
              </a:lnSpc>
              <a:spcBef>
                <a:spcPts val="800"/>
              </a:spcBef>
              <a:spcAft>
                <a:spcPts val="0"/>
              </a:spcAft>
              <a:buClr>
                <a:schemeClr val="dk1"/>
              </a:buClr>
              <a:buSzPts val="2100"/>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6"/>
          <p:cNvSpPr txBox="1">
            <a:spLocks noGrp="1"/>
          </p:cNvSpPr>
          <p:nvPr>
            <p:ph type="body" idx="1"/>
          </p:nvPr>
        </p:nvSpPr>
        <p:spPr>
          <a:xfrm>
            <a:off x="221167" y="1951531"/>
            <a:ext cx="8600303"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a:t>Reminder: Hackathons aren’t about getting a perfect solution or answer – it is about trying something new, being bold and learning along the way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7"/>
          <p:cNvSpPr txBox="1">
            <a:spLocks noGrp="1"/>
          </p:cNvSpPr>
          <p:nvPr>
            <p:ph type="title"/>
          </p:nvPr>
        </p:nvSpPr>
        <p:spPr>
          <a:xfrm>
            <a:off x="3985247" y="2109788"/>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Icebreaker!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6"/>
          <p:cNvSpPr txBox="1">
            <a:spLocks noGrp="1"/>
          </p:cNvSpPr>
          <p:nvPr>
            <p:ph type="title"/>
          </p:nvPr>
        </p:nvSpPr>
        <p:spPr>
          <a:xfrm>
            <a:off x="1492079" y="338138"/>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Photography and recording</a:t>
            </a:r>
            <a:endParaRPr/>
          </a:p>
        </p:txBody>
      </p:sp>
      <p:sp>
        <p:nvSpPr>
          <p:cNvPr id="112" name="Google Shape;112;p26"/>
          <p:cNvSpPr txBox="1">
            <a:spLocks noGrp="1"/>
          </p:cNvSpPr>
          <p:nvPr>
            <p:ph type="body" idx="1"/>
          </p:nvPr>
        </p:nvSpPr>
        <p:spPr>
          <a:xfrm>
            <a:off x="1492079" y="1443038"/>
            <a:ext cx="7247238" cy="3476624"/>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de" dirty="0"/>
              <a:t>Disclaimer – if you do not want your photo taken in person in Madrid, please email the facilitators asap.</a:t>
            </a:r>
            <a:endParaRPr dirty="0"/>
          </a:p>
          <a:p>
            <a:pPr marL="0" lvl="0" indent="0" algn="l" rtl="0">
              <a:lnSpc>
                <a:spcPct val="90000"/>
              </a:lnSpc>
              <a:spcBef>
                <a:spcPts val="800"/>
              </a:spcBef>
              <a:spcAft>
                <a:spcPts val="0"/>
              </a:spcAft>
              <a:buClr>
                <a:schemeClr val="dk1"/>
              </a:buClr>
              <a:buSzPts val="2100"/>
              <a:buNone/>
            </a:pPr>
            <a:endParaRPr dirty="0"/>
          </a:p>
          <a:p>
            <a:pPr marL="0" lvl="0" indent="0" algn="l" rtl="0">
              <a:lnSpc>
                <a:spcPct val="90000"/>
              </a:lnSpc>
              <a:spcBef>
                <a:spcPts val="800"/>
              </a:spcBef>
              <a:spcAft>
                <a:spcPts val="0"/>
              </a:spcAft>
              <a:buClr>
                <a:schemeClr val="dk1"/>
              </a:buClr>
              <a:buSzPts val="2100"/>
              <a:buNone/>
            </a:pPr>
            <a:r>
              <a:rPr lang="de" dirty="0"/>
              <a:t>This session will be recorded – if you have not received a consent form please email the facilitators asap.</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7"/>
          <p:cNvSpPr txBox="1">
            <a:spLocks noGrp="1"/>
          </p:cNvSpPr>
          <p:nvPr>
            <p:ph type="body" idx="1"/>
          </p:nvPr>
        </p:nvSpPr>
        <p:spPr>
          <a:xfrm>
            <a:off x="1303536" y="225656"/>
            <a:ext cx="7247238"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dirty="0"/>
              <a:t>Meet your facilitators – Ashley, Lukas, Oleg and Jan</a:t>
            </a:r>
            <a:endParaRPr dirty="0"/>
          </a:p>
          <a:p>
            <a:pPr marL="0" lvl="0" indent="0" algn="ctr" rtl="0">
              <a:lnSpc>
                <a:spcPct val="90000"/>
              </a:lnSpc>
              <a:spcBef>
                <a:spcPts val="800"/>
              </a:spcBef>
              <a:spcAft>
                <a:spcPts val="0"/>
              </a:spcAft>
              <a:buClr>
                <a:schemeClr val="dk1"/>
              </a:buClr>
              <a:buSzPts val="2100"/>
              <a:buNone/>
            </a:pPr>
            <a:endParaRPr dirty="0"/>
          </a:p>
        </p:txBody>
      </p:sp>
      <p:pic>
        <p:nvPicPr>
          <p:cNvPr id="118" name="Google Shape;118;p27" descr="Profile photo for Lukas Mosser"/>
          <p:cNvPicPr preferRelativeResize="0"/>
          <p:nvPr/>
        </p:nvPicPr>
        <p:blipFill rotWithShape="1">
          <a:blip r:embed="rId3">
            <a:alphaModFix/>
          </a:blip>
          <a:srcRect/>
          <a:stretch/>
        </p:blipFill>
        <p:spPr>
          <a:xfrm>
            <a:off x="7243724" y="2526380"/>
            <a:ext cx="1374662" cy="1374661"/>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119" name="Google Shape;119;p27" descr="Profile photo for Ashley Russell"/>
          <p:cNvPicPr preferRelativeResize="0"/>
          <p:nvPr/>
        </p:nvPicPr>
        <p:blipFill rotWithShape="1">
          <a:blip r:embed="rId4">
            <a:alphaModFix/>
          </a:blip>
          <a:srcRect/>
          <a:stretch/>
        </p:blipFill>
        <p:spPr>
          <a:xfrm>
            <a:off x="1379136" y="1298855"/>
            <a:ext cx="1374662" cy="1374662"/>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0" name="Google Shape;120;p27"/>
          <p:cNvSpPr txBox="1"/>
          <p:nvPr/>
        </p:nvSpPr>
        <p:spPr>
          <a:xfrm>
            <a:off x="2770665" y="1441766"/>
            <a:ext cx="5777423" cy="992579"/>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b="1" i="0" u="none" strike="noStrike" cap="none">
                <a:solidFill>
                  <a:schemeClr val="dk1"/>
                </a:solidFill>
                <a:latin typeface="Century Gothic"/>
                <a:ea typeface="Century Gothic"/>
                <a:cs typeface="Century Gothic"/>
                <a:sym typeface="Century Gothic"/>
              </a:rPr>
              <a:t>Ashley Russell (Equinor ASA)</a:t>
            </a:r>
            <a:endParaRPr sz="1100"/>
          </a:p>
          <a:p>
            <a:pPr marL="0" marR="0" lvl="0" indent="0" algn="l" rtl="0">
              <a:spcBef>
                <a:spcPts val="0"/>
              </a:spcBef>
              <a:spcAft>
                <a:spcPts val="0"/>
              </a:spcAft>
              <a:buNone/>
            </a:pPr>
            <a:r>
              <a:rPr lang="de" sz="1200" b="0" i="0">
                <a:solidFill>
                  <a:srgbClr val="6E3C41"/>
                </a:solidFill>
                <a:latin typeface="Century Gothic"/>
                <a:ea typeface="Century Gothic"/>
                <a:cs typeface="Century Gothic"/>
                <a:sym typeface="Century Gothic"/>
              </a:rPr>
              <a:t>Leader for Data Science and Analytics for subsurface in Equinor. Geologist, self taught data scientist, expertise in Python, data visualization, including interactive plotting and dashboarding, statistics, and machine learning.</a:t>
            </a:r>
            <a:endParaRPr sz="1100"/>
          </a:p>
          <a:p>
            <a:pPr marL="0" marR="0" lvl="0" indent="0" algn="l" rtl="0">
              <a:spcBef>
                <a:spcPts val="0"/>
              </a:spcBef>
              <a:spcAft>
                <a:spcPts val="0"/>
              </a:spcAft>
              <a:buNone/>
            </a:pPr>
            <a:r>
              <a:rPr lang="de" sz="1200">
                <a:solidFill>
                  <a:srgbClr val="6E3C41"/>
                </a:solidFill>
                <a:latin typeface="Century Gothic"/>
                <a:ea typeface="Century Gothic"/>
                <a:cs typeface="Century Gothic"/>
                <a:sym typeface="Century Gothic"/>
              </a:rPr>
              <a:t>@ashleyr (softwareunderground) aruss@equinor.com</a:t>
            </a:r>
            <a:endParaRPr sz="1100"/>
          </a:p>
        </p:txBody>
      </p:sp>
      <p:sp>
        <p:nvSpPr>
          <p:cNvPr id="121" name="Google Shape;121;p27"/>
          <p:cNvSpPr txBox="1"/>
          <p:nvPr/>
        </p:nvSpPr>
        <p:spPr>
          <a:xfrm>
            <a:off x="1458314" y="2629079"/>
            <a:ext cx="5777423" cy="253915"/>
          </a:xfrm>
          <a:prstGeom prst="rect">
            <a:avLst/>
          </a:prstGeom>
          <a:noFill/>
          <a:ln>
            <a:noFill/>
          </a:ln>
        </p:spPr>
        <p:txBody>
          <a:bodyPr spcFirstLastPara="1" wrap="square" lIns="68575" tIns="34275" rIns="68575" bIns="34275" anchor="t" anchorCtr="0">
            <a:spAutoFit/>
          </a:bodyPr>
          <a:lstStyle/>
          <a:p>
            <a:pPr marL="0" marR="0" lvl="0" indent="0" algn="r" rtl="0">
              <a:spcBef>
                <a:spcPts val="0"/>
              </a:spcBef>
              <a:spcAft>
                <a:spcPts val="0"/>
              </a:spcAft>
              <a:buNone/>
            </a:pPr>
            <a:r>
              <a:rPr lang="de" sz="1200" b="1" i="0">
                <a:solidFill>
                  <a:schemeClr val="dk1"/>
                </a:solidFill>
                <a:latin typeface="Century Gothic"/>
                <a:ea typeface="Century Gothic"/>
                <a:cs typeface="Century Gothic"/>
                <a:sym typeface="Century Gothic"/>
              </a:rPr>
              <a:t>Lukas Mosser (Earth Science Analytics)</a:t>
            </a:r>
            <a:endParaRPr sz="1100"/>
          </a:p>
        </p:txBody>
      </p:sp>
      <p:sp>
        <p:nvSpPr>
          <p:cNvPr id="122" name="Google Shape;122;p27"/>
          <p:cNvSpPr txBox="1"/>
          <p:nvPr/>
        </p:nvSpPr>
        <p:spPr>
          <a:xfrm>
            <a:off x="1448503" y="2850776"/>
            <a:ext cx="5906408" cy="992579"/>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a:solidFill>
                  <a:srgbClr val="6E3C41"/>
                </a:solidFill>
                <a:latin typeface="Century Gothic"/>
                <a:ea typeface="Century Gothic"/>
                <a:cs typeface="Century Gothic"/>
                <a:sym typeface="Century Gothic"/>
              </a:rPr>
              <a:t>Lukas Mosser is Head of Research &amp; Development at Earth Science Analytics.</a:t>
            </a:r>
            <a:br>
              <a:rPr lang="de" sz="1200">
                <a:solidFill>
                  <a:srgbClr val="6E3C41"/>
                </a:solidFill>
                <a:latin typeface="Century Gothic"/>
                <a:ea typeface="Century Gothic"/>
                <a:cs typeface="Century Gothic"/>
                <a:sym typeface="Century Gothic"/>
              </a:rPr>
            </a:br>
            <a:r>
              <a:rPr lang="de" sz="1200">
                <a:solidFill>
                  <a:srgbClr val="6E3C41"/>
                </a:solidFill>
                <a:latin typeface="Century Gothic"/>
                <a:ea typeface="Century Gothic"/>
                <a:cs typeface="Century Gothic"/>
                <a:sym typeface="Century Gothic"/>
              </a:rPr>
              <a:t>Lukas received his P.h.D from Imperial College London, where he worked on the stochastic reconstruction of porous media and geophysical inverse problems using deep learning.  He currently also serves as a member of the EAGE AI committee and SEG special interest group for machine learning.</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7"/>
          <p:cNvSpPr txBox="1">
            <a:spLocks noGrp="1"/>
          </p:cNvSpPr>
          <p:nvPr>
            <p:ph type="body" idx="1"/>
          </p:nvPr>
        </p:nvSpPr>
        <p:spPr>
          <a:xfrm>
            <a:off x="1303536" y="225656"/>
            <a:ext cx="7247238"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en-US" dirty="0"/>
              <a:t>Meet your facilitators – Ashley, Lukas, Oleg and Jan</a:t>
            </a:r>
          </a:p>
          <a:p>
            <a:pPr marL="0" lvl="0" indent="0" algn="ctr" rtl="0">
              <a:lnSpc>
                <a:spcPct val="90000"/>
              </a:lnSpc>
              <a:spcBef>
                <a:spcPts val="800"/>
              </a:spcBef>
              <a:spcAft>
                <a:spcPts val="0"/>
              </a:spcAft>
              <a:buClr>
                <a:schemeClr val="dk1"/>
              </a:buClr>
              <a:buSzPts val="2100"/>
              <a:buNone/>
            </a:pPr>
            <a:endParaRPr dirty="0"/>
          </a:p>
        </p:txBody>
      </p:sp>
      <p:pic>
        <p:nvPicPr>
          <p:cNvPr id="123" name="Google Shape;123;p27"/>
          <p:cNvPicPr preferRelativeResize="0"/>
          <p:nvPr/>
        </p:nvPicPr>
        <p:blipFill rotWithShape="1">
          <a:blip r:embed="rId3">
            <a:alphaModFix/>
          </a:blip>
          <a:srcRect/>
          <a:stretch/>
        </p:blipFill>
        <p:spPr>
          <a:xfrm>
            <a:off x="1455256" y="1063285"/>
            <a:ext cx="1374662" cy="1374662"/>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4" name="Google Shape;124;p27"/>
          <p:cNvSpPr txBox="1"/>
          <p:nvPr/>
        </p:nvSpPr>
        <p:spPr>
          <a:xfrm>
            <a:off x="2907996" y="1152529"/>
            <a:ext cx="5777423" cy="253915"/>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b="1" i="0" dirty="0">
                <a:solidFill>
                  <a:schemeClr val="dk1"/>
                </a:solidFill>
                <a:latin typeface="Century Gothic"/>
                <a:ea typeface="Century Gothic"/>
                <a:cs typeface="Century Gothic"/>
                <a:sym typeface="Century Gothic"/>
              </a:rPr>
              <a:t>Oleg Ovcharenko (NVIDIA)</a:t>
            </a:r>
            <a:endParaRPr sz="1100" dirty="0"/>
          </a:p>
        </p:txBody>
      </p:sp>
      <p:sp>
        <p:nvSpPr>
          <p:cNvPr id="125" name="Google Shape;125;p27"/>
          <p:cNvSpPr txBox="1"/>
          <p:nvPr/>
        </p:nvSpPr>
        <p:spPr>
          <a:xfrm>
            <a:off x="2924189" y="1381838"/>
            <a:ext cx="5906408" cy="807914"/>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dirty="0">
                <a:solidFill>
                  <a:srgbClr val="6E3C41"/>
                </a:solidFill>
                <a:latin typeface="Century Gothic"/>
                <a:ea typeface="Century Gothic"/>
                <a:cs typeface="Century Gothic"/>
                <a:sym typeface="Century Gothic"/>
              </a:rPr>
              <a:t>Oleg is Solutions Architect for Energy at NVIDIA. He received his Ph.D from KAUST where he was exploring data-driven methods for the initialization of full-waveform inversion. Oleg is broadly interested in HPC and deep learning applications in geophysics.</a:t>
            </a:r>
            <a:endParaRPr sz="1100" dirty="0"/>
          </a:p>
        </p:txBody>
      </p:sp>
      <p:sp>
        <p:nvSpPr>
          <p:cNvPr id="11" name="Google Shape;125;p27">
            <a:extLst>
              <a:ext uri="{FF2B5EF4-FFF2-40B4-BE49-F238E27FC236}">
                <a16:creationId xmlns:a16="http://schemas.microsoft.com/office/drawing/2014/main" id="{82F277B2-9EC5-4907-A3B0-FBF3CBD1B4BA}"/>
              </a:ext>
            </a:extLst>
          </p:cNvPr>
          <p:cNvSpPr txBox="1"/>
          <p:nvPr/>
        </p:nvSpPr>
        <p:spPr>
          <a:xfrm>
            <a:off x="1377596" y="2923838"/>
            <a:ext cx="5906408" cy="1915879"/>
          </a:xfrm>
          <a:prstGeom prst="rect">
            <a:avLst/>
          </a:prstGeom>
          <a:noFill/>
          <a:ln>
            <a:noFill/>
          </a:ln>
        </p:spPr>
        <p:txBody>
          <a:bodyPr spcFirstLastPara="1" wrap="square" lIns="68575" tIns="34275" rIns="68575" bIns="34275" anchor="t" anchorCtr="0">
            <a:spAutoFit/>
          </a:bodyPr>
          <a:lstStyle/>
          <a:p>
            <a:pPr algn="r"/>
            <a:r>
              <a:rPr lang="en-US" sz="1200" dirty="0">
                <a:solidFill>
                  <a:srgbClr val="6E3C41"/>
                </a:solidFill>
                <a:latin typeface="Century Gothic"/>
              </a:rPr>
              <a:t>Graduated MSc Geophysics in 1988 at the University of Utrecht.</a:t>
            </a:r>
            <a:br>
              <a:rPr lang="en-US" sz="1200" dirty="0">
                <a:solidFill>
                  <a:srgbClr val="6E3C41"/>
                </a:solidFill>
                <a:latin typeface="Century Gothic"/>
              </a:rPr>
            </a:br>
            <a:r>
              <a:rPr lang="en-US" sz="1200" dirty="0">
                <a:solidFill>
                  <a:srgbClr val="6E3C41"/>
                </a:solidFill>
                <a:latin typeface="Century Gothic"/>
              </a:rPr>
              <a:t>After 3 years of freelance work mainly in Far East joined Schlumberger in 1991 until 2011 performing various roles in surface and borehole seismic and quantitative interpretation.  Joined Weatherford in 2011 until 2016, managed borehole seismic in Asia Pacific, worked as Region Geophysicist and later as Region Manager in Consulting and Data Services, in Kuala Lumpur and Dubai.  Worked for a startup company 2017 to early 2019 specializing in Machine Learning applications in Dubai.</a:t>
            </a:r>
            <a:br>
              <a:rPr lang="en-US" sz="1200" dirty="0">
                <a:solidFill>
                  <a:srgbClr val="6E3C41"/>
                </a:solidFill>
                <a:latin typeface="Century Gothic"/>
              </a:rPr>
            </a:br>
            <a:r>
              <a:rPr lang="en-US" sz="1200" dirty="0">
                <a:solidFill>
                  <a:srgbClr val="6E3C41"/>
                </a:solidFill>
                <a:latin typeface="Century Gothic"/>
              </a:rPr>
              <a:t>Currently working independently as a consultant with main attention in Machine Learning applied to Geosciences</a:t>
            </a:r>
            <a:endParaRPr sz="1200" dirty="0">
              <a:solidFill>
                <a:srgbClr val="6E3C41"/>
              </a:solidFill>
              <a:latin typeface="Century Gothic"/>
            </a:endParaRPr>
          </a:p>
        </p:txBody>
      </p:sp>
      <p:sp>
        <p:nvSpPr>
          <p:cNvPr id="12" name="Google Shape;124;p27">
            <a:extLst>
              <a:ext uri="{FF2B5EF4-FFF2-40B4-BE49-F238E27FC236}">
                <a16:creationId xmlns:a16="http://schemas.microsoft.com/office/drawing/2014/main" id="{EF58F428-B7FA-4226-BE2F-74CCAFDEA2F3}"/>
              </a:ext>
            </a:extLst>
          </p:cNvPr>
          <p:cNvSpPr txBox="1"/>
          <p:nvPr/>
        </p:nvSpPr>
        <p:spPr>
          <a:xfrm>
            <a:off x="4683996" y="2699834"/>
            <a:ext cx="5777423" cy="253915"/>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de" sz="1200" b="1" i="0" dirty="0">
                <a:solidFill>
                  <a:schemeClr val="dk1"/>
                </a:solidFill>
                <a:latin typeface="Century Gothic"/>
                <a:ea typeface="Century Gothic"/>
                <a:cs typeface="Century Gothic"/>
                <a:sym typeface="Century Gothic"/>
              </a:rPr>
              <a:t>Jan van de Mortel (Independent)</a:t>
            </a:r>
            <a:endParaRPr sz="1100" dirty="0"/>
          </a:p>
        </p:txBody>
      </p:sp>
      <p:pic>
        <p:nvPicPr>
          <p:cNvPr id="3" name="Picture 2">
            <a:extLst>
              <a:ext uri="{FF2B5EF4-FFF2-40B4-BE49-F238E27FC236}">
                <a16:creationId xmlns:a16="http://schemas.microsoft.com/office/drawing/2014/main" id="{9E64A0D4-4840-4F11-A558-E944757A28A8}"/>
              </a:ext>
            </a:extLst>
          </p:cNvPr>
          <p:cNvPicPr>
            <a:picLocks noChangeAspect="1"/>
          </p:cNvPicPr>
          <p:nvPr/>
        </p:nvPicPr>
        <p:blipFill>
          <a:blip r:embed="rId4">
            <a:alphaModFix/>
          </a:blip>
          <a:stretch>
            <a:fillRect/>
          </a:stretch>
        </p:blipFill>
        <p:spPr>
          <a:xfrm>
            <a:off x="7383873" y="2953749"/>
            <a:ext cx="1390997" cy="138900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Tree>
    <p:extLst>
      <p:ext uri="{BB962C8B-B14F-4D97-AF65-F5344CB8AC3E}">
        <p14:creationId xmlns:p14="http://schemas.microsoft.com/office/powerpoint/2010/main" val="3121322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8"/>
          <p:cNvSpPr txBox="1">
            <a:spLocks noGrp="1"/>
          </p:cNvSpPr>
          <p:nvPr>
            <p:ph type="body" idx="1"/>
          </p:nvPr>
        </p:nvSpPr>
        <p:spPr>
          <a:xfrm>
            <a:off x="1334915" y="356971"/>
            <a:ext cx="7247238" cy="4329884"/>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a:t>Agenda</a:t>
            </a:r>
            <a:endParaRPr/>
          </a:p>
        </p:txBody>
      </p:sp>
      <p:sp>
        <p:nvSpPr>
          <p:cNvPr id="131" name="Google Shape;131;p28"/>
          <p:cNvSpPr/>
          <p:nvPr/>
        </p:nvSpPr>
        <p:spPr>
          <a:xfrm>
            <a:off x="1635919" y="1296591"/>
            <a:ext cx="3264694" cy="489347"/>
          </a:xfrm>
          <a:prstGeom prst="rect">
            <a:avLst/>
          </a:prstGeom>
          <a:solidFill>
            <a:srgbClr val="593747"/>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de" sz="1400">
                <a:solidFill>
                  <a:schemeClr val="lt1"/>
                </a:solidFill>
                <a:latin typeface="Calibri"/>
                <a:ea typeface="Calibri"/>
                <a:cs typeface="Calibri"/>
                <a:sym typeface="Calibri"/>
              </a:rPr>
              <a:t>Day 1: Sunday, June 5</a:t>
            </a:r>
            <a:endParaRPr sz="1100"/>
          </a:p>
        </p:txBody>
      </p:sp>
      <p:sp>
        <p:nvSpPr>
          <p:cNvPr id="132" name="Google Shape;132;p28"/>
          <p:cNvSpPr/>
          <p:nvPr/>
        </p:nvSpPr>
        <p:spPr>
          <a:xfrm>
            <a:off x="5117966" y="1296591"/>
            <a:ext cx="3264694" cy="489347"/>
          </a:xfrm>
          <a:prstGeom prst="rect">
            <a:avLst/>
          </a:prstGeom>
          <a:solidFill>
            <a:srgbClr val="593747"/>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de" sz="1400">
                <a:solidFill>
                  <a:schemeClr val="lt1"/>
                </a:solidFill>
                <a:latin typeface="Calibri"/>
                <a:ea typeface="Calibri"/>
                <a:cs typeface="Calibri"/>
                <a:sym typeface="Calibri"/>
              </a:rPr>
              <a:t>Day 2: Monday, June 6</a:t>
            </a:r>
            <a:endParaRPr sz="1100"/>
          </a:p>
        </p:txBody>
      </p:sp>
      <p:sp>
        <p:nvSpPr>
          <p:cNvPr id="133" name="Google Shape;133;p28"/>
          <p:cNvSpPr/>
          <p:nvPr/>
        </p:nvSpPr>
        <p:spPr>
          <a:xfrm>
            <a:off x="1635919" y="1946672"/>
            <a:ext cx="3264694" cy="2771775"/>
          </a:xfrm>
          <a:prstGeom prst="rect">
            <a:avLst/>
          </a:prstGeom>
          <a:solidFill>
            <a:srgbClr val="D0CECE"/>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r>
              <a:rPr lang="de" sz="1400" b="0" i="0">
                <a:solidFill>
                  <a:schemeClr val="dk1"/>
                </a:solidFill>
                <a:latin typeface="Arial"/>
                <a:ea typeface="Arial"/>
                <a:cs typeface="Arial"/>
                <a:sym typeface="Arial"/>
              </a:rPr>
              <a:t>9:00 - 9:30 CEST - Welcome and coffee</a:t>
            </a:r>
            <a:br>
              <a:rPr lang="de" sz="1400">
                <a:solidFill>
                  <a:schemeClr val="dk1"/>
                </a:solidFill>
                <a:latin typeface="Calibri"/>
                <a:ea typeface="Calibri"/>
                <a:cs typeface="Calibri"/>
                <a:sym typeface="Calibri"/>
              </a:rPr>
            </a:br>
            <a:r>
              <a:rPr lang="de" sz="1400" b="1" i="0">
                <a:solidFill>
                  <a:schemeClr val="dk1"/>
                </a:solidFill>
                <a:latin typeface="Arial"/>
                <a:ea typeface="Arial"/>
                <a:cs typeface="Arial"/>
                <a:sym typeface="Arial"/>
              </a:rPr>
              <a:t>9:30 - 10:30 CEST – Introduction Plenum Session</a:t>
            </a:r>
            <a:br>
              <a:rPr lang="de" sz="1400">
                <a:solidFill>
                  <a:schemeClr val="dk1"/>
                </a:solidFill>
                <a:latin typeface="Calibri"/>
                <a:ea typeface="Calibri"/>
                <a:cs typeface="Calibri"/>
                <a:sym typeface="Calibri"/>
              </a:rPr>
            </a:br>
            <a:r>
              <a:rPr lang="de" sz="1400">
                <a:solidFill>
                  <a:schemeClr val="dk1"/>
                </a:solidFill>
                <a:latin typeface="Arial"/>
                <a:ea typeface="Arial"/>
                <a:cs typeface="Arial"/>
                <a:sym typeface="Arial"/>
              </a:rPr>
              <a:t>10</a:t>
            </a:r>
            <a:r>
              <a:rPr lang="de" sz="1400" b="0" i="0">
                <a:solidFill>
                  <a:schemeClr val="dk1"/>
                </a:solidFill>
                <a:latin typeface="Arial"/>
                <a:ea typeface="Arial"/>
                <a:cs typeface="Arial"/>
                <a:sym typeface="Arial"/>
              </a:rPr>
              <a:t>:30 – 11:00 CEST – Project and team discovery time</a:t>
            </a:r>
            <a:br>
              <a:rPr lang="de" sz="1400">
                <a:solidFill>
                  <a:schemeClr val="dk1"/>
                </a:solidFill>
                <a:latin typeface="Calibri"/>
                <a:ea typeface="Calibri"/>
                <a:cs typeface="Calibri"/>
                <a:sym typeface="Calibri"/>
              </a:rPr>
            </a:br>
            <a:r>
              <a:rPr lang="de" sz="1400" b="0" i="0">
                <a:solidFill>
                  <a:schemeClr val="dk1"/>
                </a:solidFill>
                <a:latin typeface="Arial"/>
                <a:ea typeface="Arial"/>
                <a:cs typeface="Arial"/>
                <a:sym typeface="Arial"/>
              </a:rPr>
              <a:t>11:00 - 18:00 CEST - Hacking all day</a:t>
            </a:r>
            <a:endParaRPr sz="1400">
              <a:solidFill>
                <a:schemeClr val="dk1"/>
              </a:solidFill>
              <a:latin typeface="Calibri"/>
              <a:ea typeface="Calibri"/>
              <a:cs typeface="Calibri"/>
              <a:sym typeface="Calibri"/>
            </a:endParaRPr>
          </a:p>
        </p:txBody>
      </p:sp>
      <p:sp>
        <p:nvSpPr>
          <p:cNvPr id="134" name="Google Shape;134;p28"/>
          <p:cNvSpPr/>
          <p:nvPr/>
        </p:nvSpPr>
        <p:spPr>
          <a:xfrm>
            <a:off x="5117966" y="1946672"/>
            <a:ext cx="3264694" cy="2771775"/>
          </a:xfrm>
          <a:prstGeom prst="rect">
            <a:avLst/>
          </a:prstGeom>
          <a:solidFill>
            <a:srgbClr val="D0CECE"/>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r>
              <a:rPr lang="de" sz="1400" b="0" i="0">
                <a:solidFill>
                  <a:schemeClr val="dk1"/>
                </a:solidFill>
                <a:latin typeface="Arial"/>
                <a:ea typeface="Arial"/>
                <a:cs typeface="Arial"/>
                <a:sym typeface="Arial"/>
              </a:rPr>
              <a:t>9:00 - 9:30 CEST - Welcome and coffee</a:t>
            </a:r>
            <a:br>
              <a:rPr lang="de" sz="1400">
                <a:solidFill>
                  <a:schemeClr val="dk1"/>
                </a:solidFill>
                <a:latin typeface="Calibri"/>
                <a:ea typeface="Calibri"/>
                <a:cs typeface="Calibri"/>
                <a:sym typeface="Calibri"/>
              </a:rPr>
            </a:br>
            <a:r>
              <a:rPr lang="de" sz="1400" b="0" i="0">
                <a:solidFill>
                  <a:schemeClr val="dk1"/>
                </a:solidFill>
                <a:latin typeface="Arial"/>
                <a:ea typeface="Arial"/>
                <a:cs typeface="Arial"/>
                <a:sym typeface="Arial"/>
              </a:rPr>
              <a:t>9:30 – 13:00 CEST - Hacking</a:t>
            </a:r>
            <a:br>
              <a:rPr lang="de" sz="1400">
                <a:solidFill>
                  <a:schemeClr val="dk1"/>
                </a:solidFill>
                <a:latin typeface="Calibri"/>
                <a:ea typeface="Calibri"/>
                <a:cs typeface="Calibri"/>
                <a:sym typeface="Calibri"/>
              </a:rPr>
            </a:br>
            <a:r>
              <a:rPr lang="de" sz="1400" b="1" i="0">
                <a:solidFill>
                  <a:schemeClr val="dk1"/>
                </a:solidFill>
                <a:latin typeface="Arial"/>
                <a:ea typeface="Arial"/>
                <a:cs typeface="Arial"/>
                <a:sym typeface="Arial"/>
              </a:rPr>
              <a:t>13:00 CEST: CODE FREEZE – Join online session to receive final presentation criteria (Jitsi)</a:t>
            </a:r>
            <a:br>
              <a:rPr lang="de" sz="1400">
                <a:solidFill>
                  <a:schemeClr val="dk1"/>
                </a:solidFill>
                <a:latin typeface="Calibri"/>
                <a:ea typeface="Calibri"/>
                <a:cs typeface="Calibri"/>
                <a:sym typeface="Calibri"/>
              </a:rPr>
            </a:br>
            <a:r>
              <a:rPr lang="de" sz="1400" b="0" i="0">
                <a:solidFill>
                  <a:schemeClr val="dk1"/>
                </a:solidFill>
                <a:latin typeface="Arial"/>
                <a:ea typeface="Arial"/>
                <a:cs typeface="Arial"/>
                <a:sym typeface="Arial"/>
              </a:rPr>
              <a:t>13:15-15:00 CEST – Time for working and practicing presentations</a:t>
            </a:r>
            <a:br>
              <a:rPr lang="de" sz="1400">
                <a:solidFill>
                  <a:schemeClr val="dk1"/>
                </a:solidFill>
                <a:latin typeface="Calibri"/>
                <a:ea typeface="Calibri"/>
                <a:cs typeface="Calibri"/>
                <a:sym typeface="Calibri"/>
              </a:rPr>
            </a:br>
            <a:r>
              <a:rPr lang="de" sz="1400" b="1" i="0">
                <a:solidFill>
                  <a:schemeClr val="dk1"/>
                </a:solidFill>
                <a:latin typeface="Arial"/>
                <a:ea typeface="Arial"/>
                <a:cs typeface="Arial"/>
                <a:sym typeface="Arial"/>
              </a:rPr>
              <a:t>15:00 - 16:30 CEST - Presentations to the Judging Panel Plenum Session Online (on Jitsi)</a:t>
            </a:r>
            <a:br>
              <a:rPr lang="de" sz="1400">
                <a:solidFill>
                  <a:schemeClr val="dk1"/>
                </a:solidFill>
                <a:latin typeface="Calibri"/>
                <a:ea typeface="Calibri"/>
                <a:cs typeface="Calibri"/>
                <a:sym typeface="Calibri"/>
              </a:rPr>
            </a:br>
            <a:r>
              <a:rPr lang="de" sz="1400" b="0" i="0">
                <a:solidFill>
                  <a:schemeClr val="dk1"/>
                </a:solidFill>
                <a:latin typeface="Arial"/>
                <a:ea typeface="Arial"/>
                <a:cs typeface="Arial"/>
                <a:sym typeface="Arial"/>
              </a:rPr>
              <a:t>16:30 - 17:00 CEST - Announcement of the winners and prizes*</a:t>
            </a:r>
            <a:endParaRPr sz="140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9"/>
          <p:cNvSpPr txBox="1">
            <a:spLocks noGrp="1"/>
          </p:cNvSpPr>
          <p:nvPr>
            <p:ph type="title"/>
          </p:nvPr>
        </p:nvSpPr>
        <p:spPr>
          <a:xfrm>
            <a:off x="4189809" y="359569"/>
            <a:ext cx="4574510" cy="408384"/>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chemeClr val="dk1"/>
              </a:buClr>
              <a:buSzPct val="100000"/>
              <a:buFont typeface="Century Gothic"/>
              <a:buNone/>
            </a:pPr>
            <a:r>
              <a:rPr lang="de"/>
              <a:t>Awards!</a:t>
            </a:r>
            <a:endParaRPr/>
          </a:p>
        </p:txBody>
      </p:sp>
      <p:sp>
        <p:nvSpPr>
          <p:cNvPr id="140" name="Google Shape;140;p29"/>
          <p:cNvSpPr txBox="1">
            <a:spLocks noGrp="1"/>
          </p:cNvSpPr>
          <p:nvPr>
            <p:ph type="body" idx="1"/>
          </p:nvPr>
        </p:nvSpPr>
        <p:spPr>
          <a:xfrm>
            <a:off x="1517082" y="968396"/>
            <a:ext cx="7247238" cy="4085296"/>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1"/>
              </a:buClr>
              <a:buSzPts val="2100"/>
              <a:buNone/>
            </a:pPr>
            <a:r>
              <a:rPr lang="de"/>
              <a:t>There are two awards up for grabs.  </a:t>
            </a:r>
            <a:endParaRPr/>
          </a:p>
          <a:p>
            <a:pPr marL="0" lvl="0" indent="0" algn="ctr" rtl="0">
              <a:lnSpc>
                <a:spcPct val="90000"/>
              </a:lnSpc>
              <a:spcBef>
                <a:spcPts val="800"/>
              </a:spcBef>
              <a:spcAft>
                <a:spcPts val="0"/>
              </a:spcAft>
              <a:buClr>
                <a:schemeClr val="dk1"/>
              </a:buClr>
              <a:buSzPts val="2100"/>
              <a:buNone/>
            </a:pPr>
            <a:endParaRPr/>
          </a:p>
          <a:p>
            <a:pPr marL="0" lvl="0" indent="0" algn="ctr" rtl="0">
              <a:lnSpc>
                <a:spcPct val="90000"/>
              </a:lnSpc>
              <a:spcBef>
                <a:spcPts val="800"/>
              </a:spcBef>
              <a:spcAft>
                <a:spcPts val="0"/>
              </a:spcAft>
              <a:buClr>
                <a:schemeClr val="dk1"/>
              </a:buClr>
              <a:buSzPts val="2100"/>
              <a:buNone/>
            </a:pPr>
            <a:endParaRPr/>
          </a:p>
          <a:p>
            <a:pPr marL="0" lvl="0" indent="0" algn="ctr" rtl="0">
              <a:lnSpc>
                <a:spcPct val="90000"/>
              </a:lnSpc>
              <a:spcBef>
                <a:spcPts val="800"/>
              </a:spcBef>
              <a:spcAft>
                <a:spcPts val="0"/>
              </a:spcAft>
              <a:buClr>
                <a:schemeClr val="dk1"/>
              </a:buClr>
              <a:buSzPts val="2100"/>
              <a:buNone/>
            </a:pPr>
            <a:endParaRPr/>
          </a:p>
          <a:p>
            <a:pPr marL="0" lvl="0" indent="0" algn="ctr" rtl="0">
              <a:lnSpc>
                <a:spcPct val="90000"/>
              </a:lnSpc>
              <a:spcBef>
                <a:spcPts val="800"/>
              </a:spcBef>
              <a:spcAft>
                <a:spcPts val="0"/>
              </a:spcAft>
              <a:buClr>
                <a:schemeClr val="dk1"/>
              </a:buClr>
              <a:buSzPts val="2100"/>
              <a:buNone/>
            </a:pPr>
            <a:endParaRPr/>
          </a:p>
          <a:p>
            <a:pPr marL="0" lvl="0" indent="0" algn="ctr" rtl="0">
              <a:lnSpc>
                <a:spcPct val="90000"/>
              </a:lnSpc>
              <a:spcBef>
                <a:spcPts val="800"/>
              </a:spcBef>
              <a:spcAft>
                <a:spcPts val="0"/>
              </a:spcAft>
              <a:buClr>
                <a:schemeClr val="dk1"/>
              </a:buClr>
              <a:buSzPts val="2100"/>
              <a:buNone/>
            </a:pPr>
            <a:endParaRPr/>
          </a:p>
          <a:p>
            <a:pPr marL="0" lvl="0" indent="0" algn="ctr" rtl="0">
              <a:lnSpc>
                <a:spcPct val="90000"/>
              </a:lnSpc>
              <a:spcBef>
                <a:spcPts val="800"/>
              </a:spcBef>
              <a:spcAft>
                <a:spcPts val="0"/>
              </a:spcAft>
              <a:buClr>
                <a:schemeClr val="dk1"/>
              </a:buClr>
              <a:buSzPts val="2100"/>
              <a:buNone/>
            </a:pPr>
            <a:endParaRPr/>
          </a:p>
          <a:p>
            <a:pPr marL="0" lvl="0" indent="0" algn="ctr" rtl="0">
              <a:lnSpc>
                <a:spcPct val="90000"/>
              </a:lnSpc>
              <a:spcBef>
                <a:spcPts val="800"/>
              </a:spcBef>
              <a:spcAft>
                <a:spcPts val="0"/>
              </a:spcAft>
              <a:buClr>
                <a:schemeClr val="dk1"/>
              </a:buClr>
              <a:buSzPts val="1500"/>
              <a:buNone/>
            </a:pPr>
            <a:r>
              <a:rPr lang="de" sz="1500"/>
              <a:t>These two teams will have their </a:t>
            </a:r>
            <a:r>
              <a:rPr lang="de" sz="1500" b="1"/>
              <a:t>final presentations replayed </a:t>
            </a:r>
            <a:r>
              <a:rPr lang="de" sz="1500"/>
              <a:t>in the AI special session during the annual meeting!</a:t>
            </a:r>
            <a:endParaRPr/>
          </a:p>
          <a:p>
            <a:pPr marL="0" lvl="0" indent="0" algn="ctr" rtl="0">
              <a:lnSpc>
                <a:spcPct val="90000"/>
              </a:lnSpc>
              <a:spcBef>
                <a:spcPts val="800"/>
              </a:spcBef>
              <a:spcAft>
                <a:spcPts val="0"/>
              </a:spcAft>
              <a:buClr>
                <a:schemeClr val="dk1"/>
              </a:buClr>
              <a:buSzPts val="1500"/>
              <a:buNone/>
            </a:pPr>
            <a:endParaRPr sz="1500"/>
          </a:p>
          <a:p>
            <a:pPr marL="0" lvl="0" indent="0" algn="ctr" rtl="0">
              <a:lnSpc>
                <a:spcPct val="90000"/>
              </a:lnSpc>
              <a:spcBef>
                <a:spcPts val="800"/>
              </a:spcBef>
              <a:spcAft>
                <a:spcPts val="0"/>
              </a:spcAft>
              <a:buClr>
                <a:schemeClr val="dk1"/>
              </a:buClr>
              <a:buSzPts val="1500"/>
              <a:buNone/>
            </a:pPr>
            <a:r>
              <a:rPr lang="de" sz="1500"/>
              <a:t>The winners will also be awarded </a:t>
            </a:r>
            <a:r>
              <a:rPr lang="de" sz="1500" b="1"/>
              <a:t>free access codes </a:t>
            </a:r>
            <a:r>
              <a:rPr lang="de" sz="1500"/>
              <a:t>for self-paced online courses from NVIDIA Deep Learning Institute</a:t>
            </a:r>
            <a:endParaRPr/>
          </a:p>
          <a:p>
            <a:pPr marL="0" lvl="0" indent="0" algn="ctr" rtl="0">
              <a:lnSpc>
                <a:spcPct val="90000"/>
              </a:lnSpc>
              <a:spcBef>
                <a:spcPts val="800"/>
              </a:spcBef>
              <a:spcAft>
                <a:spcPts val="0"/>
              </a:spcAft>
              <a:buClr>
                <a:schemeClr val="dk1"/>
              </a:buClr>
              <a:buSzPts val="1800"/>
              <a:buNone/>
            </a:pPr>
            <a:endParaRPr sz="1800"/>
          </a:p>
        </p:txBody>
      </p:sp>
      <p:sp>
        <p:nvSpPr>
          <p:cNvPr id="141" name="Google Shape;141;p29"/>
          <p:cNvSpPr/>
          <p:nvPr/>
        </p:nvSpPr>
        <p:spPr>
          <a:xfrm>
            <a:off x="2135982" y="1510903"/>
            <a:ext cx="2750344" cy="2021681"/>
          </a:xfrm>
          <a:prstGeom prst="rect">
            <a:avLst/>
          </a:prstGeom>
          <a:solidFill>
            <a:srgbClr val="6E3C4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de" sz="2100">
                <a:solidFill>
                  <a:schemeClr val="lt1"/>
                </a:solidFill>
                <a:latin typeface="Calibri"/>
                <a:ea typeface="Calibri"/>
                <a:cs typeface="Calibri"/>
                <a:sym typeface="Calibri"/>
              </a:rPr>
              <a:t>“Best in Show”</a:t>
            </a:r>
            <a:endParaRPr sz="1100"/>
          </a:p>
          <a:p>
            <a:pPr marL="0" marR="0" lvl="0" indent="0" algn="ctr" rtl="0">
              <a:spcBef>
                <a:spcPts val="0"/>
              </a:spcBef>
              <a:spcAft>
                <a:spcPts val="0"/>
              </a:spcAft>
              <a:buNone/>
            </a:pPr>
            <a:endParaRPr sz="1400">
              <a:solidFill>
                <a:schemeClr val="lt1"/>
              </a:solidFill>
              <a:latin typeface="Calibri"/>
              <a:ea typeface="Calibri"/>
              <a:cs typeface="Calibri"/>
              <a:sym typeface="Calibri"/>
            </a:endParaRPr>
          </a:p>
          <a:p>
            <a:pPr marL="0" marR="0" lvl="0" indent="0" algn="ctr" rtl="0">
              <a:spcBef>
                <a:spcPts val="0"/>
              </a:spcBef>
              <a:spcAft>
                <a:spcPts val="0"/>
              </a:spcAft>
              <a:buNone/>
            </a:pPr>
            <a:r>
              <a:rPr lang="de" sz="1400">
                <a:solidFill>
                  <a:schemeClr val="lt1"/>
                </a:solidFill>
                <a:latin typeface="Calibri"/>
                <a:ea typeface="Calibri"/>
                <a:cs typeface="Calibri"/>
                <a:sym typeface="Calibri"/>
              </a:rPr>
              <a:t>A panel of judges will join us for the presentations on the last day and will award this prize.</a:t>
            </a:r>
            <a:endParaRPr sz="1100"/>
          </a:p>
        </p:txBody>
      </p:sp>
      <p:sp>
        <p:nvSpPr>
          <p:cNvPr id="142" name="Google Shape;142;p29"/>
          <p:cNvSpPr/>
          <p:nvPr/>
        </p:nvSpPr>
        <p:spPr>
          <a:xfrm>
            <a:off x="5393001" y="1510903"/>
            <a:ext cx="2750344" cy="2021681"/>
          </a:xfrm>
          <a:prstGeom prst="rect">
            <a:avLst/>
          </a:prstGeom>
          <a:solidFill>
            <a:srgbClr val="6E3C4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de" sz="2100">
                <a:solidFill>
                  <a:schemeClr val="lt1"/>
                </a:solidFill>
                <a:latin typeface="Calibri"/>
                <a:ea typeface="Calibri"/>
                <a:cs typeface="Calibri"/>
                <a:sym typeface="Calibri"/>
              </a:rPr>
              <a:t>“Audience Choice”</a:t>
            </a:r>
            <a:endParaRPr sz="1100"/>
          </a:p>
          <a:p>
            <a:pPr marL="0" marR="0" lvl="0" indent="0" algn="ctr" rtl="0">
              <a:spcBef>
                <a:spcPts val="0"/>
              </a:spcBef>
              <a:spcAft>
                <a:spcPts val="0"/>
              </a:spcAft>
              <a:buNone/>
            </a:pPr>
            <a:endParaRPr sz="1400">
              <a:solidFill>
                <a:schemeClr val="lt1"/>
              </a:solidFill>
              <a:latin typeface="Calibri"/>
              <a:ea typeface="Calibri"/>
              <a:cs typeface="Calibri"/>
              <a:sym typeface="Calibri"/>
            </a:endParaRPr>
          </a:p>
          <a:p>
            <a:pPr marL="0" marR="0" lvl="0" indent="0" algn="ctr" rtl="0">
              <a:spcBef>
                <a:spcPts val="0"/>
              </a:spcBef>
              <a:spcAft>
                <a:spcPts val="0"/>
              </a:spcAft>
              <a:buNone/>
            </a:pPr>
            <a:r>
              <a:rPr lang="de" sz="1400">
                <a:solidFill>
                  <a:schemeClr val="lt1"/>
                </a:solidFill>
                <a:latin typeface="Calibri"/>
                <a:ea typeface="Calibri"/>
                <a:cs typeface="Calibri"/>
                <a:sym typeface="Calibri"/>
              </a:rPr>
              <a:t>Each hacker will vote for their favorite team (not their own) and the team with the most votes wins this one!</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0"/>
          <p:cNvSpPr txBox="1">
            <a:spLocks noGrp="1"/>
          </p:cNvSpPr>
          <p:nvPr>
            <p:ph type="title"/>
          </p:nvPr>
        </p:nvSpPr>
        <p:spPr>
          <a:xfrm>
            <a:off x="1427785" y="438150"/>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ctr" rtl="0">
              <a:lnSpc>
                <a:spcPct val="90000"/>
              </a:lnSpc>
              <a:spcBef>
                <a:spcPts val="0"/>
              </a:spcBef>
              <a:spcAft>
                <a:spcPts val="0"/>
              </a:spcAft>
              <a:buClr>
                <a:schemeClr val="dk1"/>
              </a:buClr>
              <a:buSzPct val="100000"/>
              <a:buFont typeface="Century Gothic"/>
              <a:buNone/>
            </a:pPr>
            <a:r>
              <a:rPr lang="de"/>
              <a:t>Github will be our main tool during the hack</a:t>
            </a:r>
            <a:endParaRPr/>
          </a:p>
        </p:txBody>
      </p:sp>
      <p:sp>
        <p:nvSpPr>
          <p:cNvPr id="149" name="Google Shape;149;p30"/>
          <p:cNvSpPr txBox="1">
            <a:spLocks noGrp="1"/>
          </p:cNvSpPr>
          <p:nvPr>
            <p:ph type="body" idx="1"/>
          </p:nvPr>
        </p:nvSpPr>
        <p:spPr>
          <a:xfrm>
            <a:off x="1456360" y="1271588"/>
            <a:ext cx="7247238" cy="3594496"/>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de"/>
              <a:t>Please keep on eye on the </a:t>
            </a:r>
            <a:r>
              <a:rPr lang="de" u="sng">
                <a:solidFill>
                  <a:schemeClr val="hlink"/>
                </a:solidFill>
                <a:hlinkClick r:id="rId3"/>
              </a:rPr>
              <a:t>boards</a:t>
            </a:r>
            <a:r>
              <a:rPr lang="de"/>
              <a:t>: </a:t>
            </a:r>
            <a:endParaRPr/>
          </a:p>
        </p:txBody>
      </p:sp>
      <p:pic>
        <p:nvPicPr>
          <p:cNvPr id="150" name="Google Shape;150;p30"/>
          <p:cNvPicPr preferRelativeResize="0"/>
          <p:nvPr/>
        </p:nvPicPr>
        <p:blipFill rotWithShape="1">
          <a:blip r:embed="rId4">
            <a:alphaModFix/>
          </a:blip>
          <a:srcRect/>
          <a:stretch/>
        </p:blipFill>
        <p:spPr>
          <a:xfrm>
            <a:off x="2039257" y="1727323"/>
            <a:ext cx="6175828" cy="325161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1"/>
          <p:cNvSpPr txBox="1">
            <a:spLocks noGrp="1"/>
          </p:cNvSpPr>
          <p:nvPr>
            <p:ph type="title"/>
          </p:nvPr>
        </p:nvSpPr>
        <p:spPr>
          <a:xfrm>
            <a:off x="1427785" y="438150"/>
            <a:ext cx="7247238" cy="408384"/>
          </a:xfrm>
          <a:prstGeom prst="rect">
            <a:avLst/>
          </a:prstGeom>
          <a:noFill/>
          <a:ln>
            <a:noFill/>
          </a:ln>
        </p:spPr>
        <p:txBody>
          <a:bodyPr spcFirstLastPara="1" wrap="square" lIns="68575" tIns="34275" rIns="68575" bIns="34275" anchor="ctr" anchorCtr="0">
            <a:normAutofit fontScale="90000"/>
          </a:bodyPr>
          <a:lstStyle/>
          <a:p>
            <a:pPr marL="0" lvl="0" indent="0" algn="ctr" rtl="0">
              <a:lnSpc>
                <a:spcPct val="90000"/>
              </a:lnSpc>
              <a:spcBef>
                <a:spcPts val="0"/>
              </a:spcBef>
              <a:spcAft>
                <a:spcPts val="0"/>
              </a:spcAft>
              <a:buClr>
                <a:schemeClr val="dk1"/>
              </a:buClr>
              <a:buSzPct val="100000"/>
              <a:buFont typeface="Century Gothic"/>
              <a:buNone/>
            </a:pPr>
            <a:r>
              <a:rPr lang="de"/>
              <a:t>Github will be our main tool during the hack</a:t>
            </a:r>
            <a:endParaRPr/>
          </a:p>
        </p:txBody>
      </p:sp>
      <p:sp>
        <p:nvSpPr>
          <p:cNvPr id="157" name="Google Shape;157;p31"/>
          <p:cNvSpPr txBox="1">
            <a:spLocks noGrp="1"/>
          </p:cNvSpPr>
          <p:nvPr>
            <p:ph type="body" idx="1"/>
          </p:nvPr>
        </p:nvSpPr>
        <p:spPr>
          <a:xfrm>
            <a:off x="1456360" y="1110854"/>
            <a:ext cx="7247238" cy="3594496"/>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de"/>
              <a:t>For each team – please </a:t>
            </a:r>
            <a:r>
              <a:rPr lang="de" u="sng">
                <a:solidFill>
                  <a:schemeClr val="hlink"/>
                </a:solidFill>
                <a:hlinkClick r:id="rId3"/>
              </a:rPr>
              <a:t>create your own repo </a:t>
            </a:r>
            <a:r>
              <a:rPr lang="de"/>
              <a:t>for uploading your code and final presentations: </a:t>
            </a:r>
            <a:endParaRPr/>
          </a:p>
        </p:txBody>
      </p:sp>
      <p:pic>
        <p:nvPicPr>
          <p:cNvPr id="158" name="Google Shape;158;p31"/>
          <p:cNvPicPr preferRelativeResize="0"/>
          <p:nvPr/>
        </p:nvPicPr>
        <p:blipFill rotWithShape="1">
          <a:blip r:embed="rId4">
            <a:alphaModFix/>
          </a:blip>
          <a:srcRect b="44613"/>
          <a:stretch/>
        </p:blipFill>
        <p:spPr>
          <a:xfrm>
            <a:off x="1683844" y="2093686"/>
            <a:ext cx="6735119" cy="2278742"/>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1628</Words>
  <Application>Microsoft Office PowerPoint</Application>
  <PresentationFormat>On-screen Show (16:9)</PresentationFormat>
  <Paragraphs>169</Paragraphs>
  <Slides>26</Slides>
  <Notes>26</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26</vt:i4>
      </vt:variant>
    </vt:vector>
  </HeadingPairs>
  <TitlesOfParts>
    <vt:vector size="31" baseType="lpstr">
      <vt:lpstr>Century Gothic</vt:lpstr>
      <vt:lpstr>Arial</vt:lpstr>
      <vt:lpstr>Calibri</vt:lpstr>
      <vt:lpstr>Simple Light</vt:lpstr>
      <vt:lpstr>Office Theme</vt:lpstr>
      <vt:lpstr>Welcome to the EAGE Annual Hackathon!  Opening Session</vt:lpstr>
      <vt:lpstr>PowerPoint Presentation</vt:lpstr>
      <vt:lpstr>Photography and recording</vt:lpstr>
      <vt:lpstr>PowerPoint Presentation</vt:lpstr>
      <vt:lpstr>PowerPoint Presentation</vt:lpstr>
      <vt:lpstr>PowerPoint Presentation</vt:lpstr>
      <vt:lpstr>Awards!</vt:lpstr>
      <vt:lpstr>Github will be our main tool during the hack</vt:lpstr>
      <vt:lpstr>Github will be our main tool during the hack</vt:lpstr>
      <vt:lpstr>Plenum Sessions are Online (hybrid hack)</vt:lpstr>
      <vt:lpstr>Introduction to Interpretability</vt:lpstr>
      <vt:lpstr>Introduction to Interpretability</vt:lpstr>
      <vt:lpstr>What is interpretability?</vt:lpstr>
      <vt:lpstr>Why and when do we care about interpretability?</vt:lpstr>
      <vt:lpstr>When we might avoid Interpretability?</vt:lpstr>
      <vt:lpstr>Taxonomy of Interpretability</vt:lpstr>
      <vt:lpstr>Interpretable Models</vt:lpstr>
      <vt:lpstr>Model Agnostic Methods</vt:lpstr>
      <vt:lpstr>Global Model Agnostic Methods</vt:lpstr>
      <vt:lpstr>Local Model-Agnostic Methods</vt:lpstr>
      <vt:lpstr>Neural Network Interpretability</vt:lpstr>
      <vt:lpstr>Some General Recommendations</vt:lpstr>
      <vt:lpstr>GPU resources</vt:lpstr>
      <vt:lpstr>Some Hackathon Tips</vt:lpstr>
      <vt:lpstr>PowerPoint Presentation</vt:lpstr>
      <vt:lpstr>Icebreaker!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EAGE Annual Hackathon!  Opening Session</dc:title>
  <cp:lastModifiedBy>Ashley Kate Russell</cp:lastModifiedBy>
  <cp:revision>2</cp:revision>
  <dcterms:modified xsi:type="dcterms:W3CDTF">2022-06-04T19:39:14Z</dcterms:modified>
</cp:coreProperties>
</file>